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7" r:id="rId2"/>
    <p:sldId id="268" r:id="rId3"/>
    <p:sldId id="269" r:id="rId4"/>
    <p:sldId id="266" r:id="rId5"/>
    <p:sldId id="259" r:id="rId6"/>
    <p:sldId id="262" r:id="rId7"/>
    <p:sldId id="271" r:id="rId8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800000"/>
    <a:srgbClr val="CC0000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>
      <p:cViewPr varScale="1">
        <p:scale>
          <a:sx n="92" d="100"/>
          <a:sy n="92" d="100"/>
        </p:scale>
        <p:origin x="64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  <c:spPr>
        <a:solidFill>
          <a:schemeClr val="accent5">
            <a:lumMod val="20000"/>
            <a:lumOff val="80000"/>
          </a:schemeClr>
        </a:solidFill>
      </c:spPr>
    </c:floor>
    <c:sideWall>
      <c:thickness val="0"/>
      <c:spPr>
        <a:solidFill>
          <a:schemeClr val="accent5">
            <a:lumMod val="20000"/>
            <a:lumOff val="80000"/>
          </a:schemeClr>
        </a:solidFill>
      </c:spPr>
    </c:sideWall>
    <c:backWall>
      <c:thickness val="0"/>
      <c:spPr>
        <a:solidFill>
          <a:schemeClr val="accent5">
            <a:lumMod val="20000"/>
            <a:lumOff val="80000"/>
          </a:schemeClr>
        </a:soli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อยู่ระหว่างดำเนินการ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0074553595219372E-2"/>
                  <c:y val="1.69121239192601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lang="th-TH" sz="1800" b="0">
                    <a:solidFill>
                      <a:schemeClr val="tx1"/>
                    </a:solidFill>
                  </a:defRPr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9 เดือน</c:v>
                </c:pt>
                <c:pt idx="1">
                  <c:v>12 เดือน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24.38</c:v>
                </c:pt>
                <c:pt idx="1">
                  <c:v>8.5399999999999991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ลดลงยอมรับ/หมดไป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5810140336710554E-2"/>
                  <c:y val="2.41599867899000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th-TH" b="0">
                    <a:solidFill>
                      <a:schemeClr val="tx1"/>
                    </a:solidFill>
                  </a:defRPr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9 เดือน</c:v>
                </c:pt>
                <c:pt idx="1">
                  <c:v>12 เดือน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57.78</c:v>
                </c:pt>
                <c:pt idx="1">
                  <c:v>74.39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ต้องปรับปรุงกิจกรรม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2942346965964939E-2"/>
                  <c:y val="2.416017702751444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lang="th-TH" b="0">
                      <a:solidFill>
                        <a:schemeClr val="tx1"/>
                      </a:solidFill>
                    </a:defRPr>
                  </a:pPr>
                  <a:endParaRPr lang="th-TH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th-TH" b="0"/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9 เดือน</c:v>
                </c:pt>
                <c:pt idx="1">
                  <c:v>12 เดือน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17.84</c:v>
                </c:pt>
                <c:pt idx="1">
                  <c:v>17.07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93564544"/>
        <c:axId val="193565104"/>
        <c:axId val="0"/>
      </c:bar3DChart>
      <c:catAx>
        <c:axId val="1935645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lang="th-TH" sz="2800" b="1">
                <a:solidFill>
                  <a:schemeClr val="tx1"/>
                </a:solidFill>
              </a:defRPr>
            </a:pPr>
            <a:endParaRPr lang="th-TH"/>
          </a:p>
        </c:txPr>
        <c:crossAx val="193565104"/>
        <c:crosses val="autoZero"/>
        <c:auto val="1"/>
        <c:lblAlgn val="ctr"/>
        <c:lblOffset val="100"/>
        <c:noMultiLvlLbl val="0"/>
      </c:catAx>
      <c:valAx>
        <c:axId val="1935651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th-TH" b="1">
                <a:solidFill>
                  <a:schemeClr val="bg1"/>
                </a:solidFill>
              </a:defRPr>
            </a:pPr>
            <a:endParaRPr lang="th-TH"/>
          </a:p>
        </c:txPr>
        <c:crossAx val="193564544"/>
        <c:crosses val="autoZero"/>
        <c:crossBetween val="between"/>
      </c:valAx>
      <c:spPr>
        <a:solidFill>
          <a:schemeClr val="accent4">
            <a:lumMod val="75000"/>
          </a:schemeClr>
        </a:solidFill>
        <a:ln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lang="th-TH" sz="2000" b="1"/>
            </a:pPr>
            <a:endParaRPr lang="th-TH"/>
          </a:p>
        </c:txPr>
      </c:legendEntry>
      <c:legendEntry>
        <c:idx val="1"/>
        <c:txPr>
          <a:bodyPr/>
          <a:lstStyle/>
          <a:p>
            <a:pPr>
              <a:defRPr lang="th-TH" sz="2000" b="1"/>
            </a:pPr>
            <a:endParaRPr lang="th-TH"/>
          </a:p>
        </c:txPr>
      </c:legendEntry>
      <c:legendEntry>
        <c:idx val="2"/>
        <c:txPr>
          <a:bodyPr/>
          <a:lstStyle/>
          <a:p>
            <a:pPr>
              <a:defRPr lang="th-TH" sz="2000" b="1"/>
            </a:pPr>
            <a:endParaRPr lang="th-TH"/>
          </a:p>
        </c:txPr>
      </c:legendEntry>
      <c:layout/>
      <c:overlay val="0"/>
      <c:txPr>
        <a:bodyPr/>
        <a:lstStyle/>
        <a:p>
          <a:pPr>
            <a:defRPr lang="th-TH" sz="2000"/>
          </a:pPr>
          <a:endParaRPr lang="th-TH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th-TH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  <c:spPr>
        <a:solidFill>
          <a:schemeClr val="bg1">
            <a:lumMod val="85000"/>
          </a:schemeClr>
        </a:solidFill>
        <a:ln>
          <a:solidFill>
            <a:schemeClr val="tx1">
              <a:lumMod val="75000"/>
              <a:lumOff val="25000"/>
            </a:schemeClr>
          </a:solidFill>
        </a:ln>
      </c:spPr>
    </c:sideWall>
    <c:backWall>
      <c:thickness val="0"/>
      <c:spPr>
        <a:solidFill>
          <a:schemeClr val="bg1">
            <a:lumMod val="85000"/>
          </a:schemeClr>
        </a:solidFill>
      </c:spPr>
    </c:backWall>
    <c:plotArea>
      <c:layout>
        <c:manualLayout>
          <c:layoutTarget val="inner"/>
          <c:xMode val="edge"/>
          <c:yMode val="edge"/>
          <c:x val="7.7358649964818726E-2"/>
          <c:y val="2.7652168322775918E-2"/>
          <c:w val="0.92264127382413696"/>
          <c:h val="0.69046380691338716"/>
        </c:manualLayout>
      </c:layout>
      <c:bar3D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อยู่ระหว่างดำเนินการ</c:v>
                </c:pt>
              </c:strCache>
            </c:strRef>
          </c:tx>
          <c:invertIfNegative val="0"/>
          <c:dLbls>
            <c:dLbl>
              <c:idx val="1"/>
              <c:spPr/>
              <c:txPr>
                <a:bodyPr/>
                <a:lstStyle/>
                <a:p>
                  <a:pPr>
                    <a:defRPr b="1">
                      <a:latin typeface="AngsanaUPC" pitchFamily="18" charset="-34"/>
                      <a:cs typeface="AngsanaUPC" pitchFamily="18" charset="-34"/>
                    </a:defRPr>
                  </a:pPr>
                  <a:endParaRPr lang="th-TH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/>
              <c:txPr>
                <a:bodyPr/>
                <a:lstStyle/>
                <a:p>
                  <a:pPr>
                    <a:defRPr b="1">
                      <a:latin typeface="AngsanaUPC" pitchFamily="18" charset="-34"/>
                      <a:cs typeface="AngsanaUPC" pitchFamily="18" charset="-34"/>
                    </a:defRPr>
                  </a:pPr>
                  <a:endParaRPr lang="th-TH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pPr/>
              <c:txPr>
                <a:bodyPr/>
                <a:lstStyle/>
                <a:p>
                  <a:pPr>
                    <a:defRPr b="1">
                      <a:latin typeface="AngsanaUPC" pitchFamily="18" charset="-34"/>
                      <a:cs typeface="AngsanaUPC" pitchFamily="18" charset="-34"/>
                    </a:defRPr>
                  </a:pPr>
                  <a:endParaRPr lang="th-TH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Sheet1!$A$2:$A$13</c:f>
              <c:strCache>
                <c:ptCount val="12"/>
                <c:pt idx="0">
                  <c:v>9 เดือน</c:v>
                </c:pt>
                <c:pt idx="1">
                  <c:v>12 เดือน</c:v>
                </c:pt>
                <c:pt idx="2">
                  <c:v>9 เดือน</c:v>
                </c:pt>
                <c:pt idx="3">
                  <c:v>12 เดือน</c:v>
                </c:pt>
                <c:pt idx="4">
                  <c:v>9 เดือน</c:v>
                </c:pt>
                <c:pt idx="5">
                  <c:v>12 เดือน</c:v>
                </c:pt>
                <c:pt idx="6">
                  <c:v>9 เดือน</c:v>
                </c:pt>
                <c:pt idx="7">
                  <c:v>12 เดือน</c:v>
                </c:pt>
                <c:pt idx="8">
                  <c:v>9 เดือน</c:v>
                </c:pt>
                <c:pt idx="9">
                  <c:v>12 เดือน</c:v>
                </c:pt>
                <c:pt idx="10">
                  <c:v>9 เดือน</c:v>
                </c:pt>
                <c:pt idx="11">
                  <c:v>12 เดือน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2">
                  <c:v>40</c:v>
                </c:pt>
                <c:pt idx="3">
                  <c:v>20</c:v>
                </c:pt>
                <c:pt idx="8">
                  <c:v>70</c:v>
                </c:pt>
                <c:pt idx="9">
                  <c:v>10</c:v>
                </c:pt>
                <c:pt idx="10">
                  <c:v>62.5</c:v>
                </c:pt>
                <c:pt idx="11">
                  <c:v>25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ลดลงยอมรับ/หมดไป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ngsanaUPC" pitchFamily="18" charset="-34"/>
                    <a:cs typeface="AngsanaUPC" pitchFamily="18" charset="-34"/>
                  </a:defRPr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Sheet1!$A$2:$A$13</c:f>
              <c:strCache>
                <c:ptCount val="12"/>
                <c:pt idx="0">
                  <c:v>9 เดือน</c:v>
                </c:pt>
                <c:pt idx="1">
                  <c:v>12 เดือน</c:v>
                </c:pt>
                <c:pt idx="2">
                  <c:v>9 เดือน</c:v>
                </c:pt>
                <c:pt idx="3">
                  <c:v>12 เดือน</c:v>
                </c:pt>
                <c:pt idx="4">
                  <c:v>9 เดือน</c:v>
                </c:pt>
                <c:pt idx="5">
                  <c:v>12 เดือน</c:v>
                </c:pt>
                <c:pt idx="6">
                  <c:v>9 เดือน</c:v>
                </c:pt>
                <c:pt idx="7">
                  <c:v>12 เดือน</c:v>
                </c:pt>
                <c:pt idx="8">
                  <c:v>9 เดือน</c:v>
                </c:pt>
                <c:pt idx="9">
                  <c:v>12 เดือน</c:v>
                </c:pt>
                <c:pt idx="10">
                  <c:v>9 เดือน</c:v>
                </c:pt>
                <c:pt idx="11">
                  <c:v>12 เดือน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100</c:v>
                </c:pt>
                <c:pt idx="1">
                  <c:v>100</c:v>
                </c:pt>
                <c:pt idx="2">
                  <c:v>60</c:v>
                </c:pt>
                <c:pt idx="3">
                  <c:v>80</c:v>
                </c:pt>
                <c:pt idx="4">
                  <c:v>100</c:v>
                </c:pt>
                <c:pt idx="5">
                  <c:v>100</c:v>
                </c:pt>
                <c:pt idx="6">
                  <c:v>75</c:v>
                </c:pt>
                <c:pt idx="7">
                  <c:v>100</c:v>
                </c:pt>
                <c:pt idx="8">
                  <c:v>30</c:v>
                </c:pt>
                <c:pt idx="9">
                  <c:v>50</c:v>
                </c:pt>
                <c:pt idx="10">
                  <c:v>25</c:v>
                </c:pt>
                <c:pt idx="11">
                  <c:v>37.5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ต้องปรับปรุงกิจกรรม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2.5810140336710558E-2"/>
                  <c:y val="-2.41601770275143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7206760224473705E-2"/>
                  <c:y val="-2.41601770275143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ngsanaUPC" pitchFamily="18" charset="-34"/>
                    <a:cs typeface="AngsanaUPC" pitchFamily="18" charset="-34"/>
                  </a:defRPr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Sheet1!$A$2:$A$13</c:f>
              <c:strCache>
                <c:ptCount val="12"/>
                <c:pt idx="0">
                  <c:v>9 เดือน</c:v>
                </c:pt>
                <c:pt idx="1">
                  <c:v>12 เดือน</c:v>
                </c:pt>
                <c:pt idx="2">
                  <c:v>9 เดือน</c:v>
                </c:pt>
                <c:pt idx="3">
                  <c:v>12 เดือน</c:v>
                </c:pt>
                <c:pt idx="4">
                  <c:v>9 เดือน</c:v>
                </c:pt>
                <c:pt idx="5">
                  <c:v>12 เดือน</c:v>
                </c:pt>
                <c:pt idx="6">
                  <c:v>9 เดือน</c:v>
                </c:pt>
                <c:pt idx="7">
                  <c:v>12 เดือน</c:v>
                </c:pt>
                <c:pt idx="8">
                  <c:v>9 เดือน</c:v>
                </c:pt>
                <c:pt idx="9">
                  <c:v>12 เดือน</c:v>
                </c:pt>
                <c:pt idx="10">
                  <c:v>9 เดือน</c:v>
                </c:pt>
                <c:pt idx="11">
                  <c:v>12 เดือน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6">
                  <c:v>25</c:v>
                </c:pt>
                <c:pt idx="9">
                  <c:v>40</c:v>
                </c:pt>
                <c:pt idx="10">
                  <c:v>12.5</c:v>
                </c:pt>
                <c:pt idx="11">
                  <c:v>37.5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93178864"/>
        <c:axId val="193179424"/>
        <c:axId val="0"/>
      </c:bar3DChart>
      <c:catAx>
        <c:axId val="1931788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AngsanaUPC" pitchFamily="18" charset="-34"/>
                <a:cs typeface="AngsanaUPC" pitchFamily="18" charset="-34"/>
              </a:defRPr>
            </a:pPr>
            <a:endParaRPr lang="th-TH"/>
          </a:p>
        </c:txPr>
        <c:crossAx val="193179424"/>
        <c:crosses val="autoZero"/>
        <c:auto val="1"/>
        <c:lblAlgn val="ctr"/>
        <c:lblOffset val="100"/>
        <c:noMultiLvlLbl val="0"/>
      </c:catAx>
      <c:valAx>
        <c:axId val="193179424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85000"/>
                  <a:lumOff val="15000"/>
                </a:schemeClr>
              </a:solidFill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AngsanaUPC" pitchFamily="18" charset="-34"/>
                <a:cs typeface="AngsanaUPC" pitchFamily="18" charset="-34"/>
              </a:defRPr>
            </a:pPr>
            <a:endParaRPr lang="th-TH"/>
          </a:p>
        </c:txPr>
        <c:crossAx val="193178864"/>
        <c:crosses val="autoZero"/>
        <c:crossBetween val="between"/>
      </c:valAx>
      <c:spPr>
        <a:solidFill>
          <a:schemeClr val="tx1">
            <a:lumMod val="75000"/>
            <a:lumOff val="25000"/>
          </a:schemeClr>
        </a:solidFill>
      </c:spPr>
    </c:plotArea>
    <c:legend>
      <c:legendPos val="b"/>
      <c:layout>
        <c:manualLayout>
          <c:xMode val="edge"/>
          <c:yMode val="edge"/>
          <c:x val="0.13050656167979002"/>
          <c:y val="0.91841825753734496"/>
          <c:w val="0.67787565616797896"/>
          <c:h val="6.6218274611705194E-2"/>
        </c:manualLayout>
      </c:layout>
      <c:overlay val="0"/>
      <c:txPr>
        <a:bodyPr/>
        <a:lstStyle/>
        <a:p>
          <a:pPr>
            <a:defRPr sz="2000"/>
          </a:pPr>
          <a:endParaRPr lang="th-TH"/>
        </a:p>
      </c:txPr>
    </c:legend>
    <c:plotVisOnly val="1"/>
    <c:dispBlanksAs val="gap"/>
    <c:showDLblsOverMax val="0"/>
  </c:chart>
  <c:spPr>
    <a:solidFill>
      <a:schemeClr val="tx1">
        <a:lumMod val="75000"/>
        <a:lumOff val="25000"/>
      </a:schemeClr>
    </a:solidFill>
  </c:spPr>
  <c:txPr>
    <a:bodyPr/>
    <a:lstStyle/>
    <a:p>
      <a:pPr>
        <a:defRPr sz="1800"/>
      </a:pPr>
      <a:endParaRPr lang="th-TH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  <c:spPr>
        <a:solidFill>
          <a:schemeClr val="bg1">
            <a:lumMod val="85000"/>
          </a:schemeClr>
        </a:solidFill>
      </c:spPr>
    </c:sideWall>
    <c:backWall>
      <c:thickness val="0"/>
      <c:spPr>
        <a:solidFill>
          <a:schemeClr val="bg1">
            <a:lumMod val="85000"/>
          </a:schemeClr>
        </a:solidFill>
      </c:spPr>
    </c:backWall>
    <c:plotArea>
      <c:layout>
        <c:manualLayout>
          <c:layoutTarget val="inner"/>
          <c:xMode val="edge"/>
          <c:yMode val="edge"/>
          <c:x val="7.7358726175863021E-2"/>
          <c:y val="3.8626035463335137E-2"/>
          <c:w val="0.92264127382413741"/>
          <c:h val="0.69046380691338738"/>
        </c:manualLayout>
      </c:layout>
      <c:bar3D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อยู่ระหว่างดำเนินการ</c:v>
                </c:pt>
              </c:strCache>
            </c:strRef>
          </c:tx>
          <c:invertIfNegative val="0"/>
          <c:dLbls>
            <c:dLbl>
              <c:idx val="0"/>
              <c:spPr/>
              <c:txPr>
                <a:bodyPr/>
                <a:lstStyle/>
                <a:p>
                  <a:pPr>
                    <a:defRPr b="1">
                      <a:latin typeface="AngsanaUPC" pitchFamily="18" charset="-34"/>
                      <a:cs typeface="AngsanaUPC" pitchFamily="18" charset="-34"/>
                    </a:defRPr>
                  </a:pPr>
                  <a:endParaRPr lang="th-TH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 b="1">
                      <a:latin typeface="AngsanaUPC" pitchFamily="18" charset="-34"/>
                      <a:cs typeface="AngsanaUPC" pitchFamily="18" charset="-34"/>
                    </a:defRPr>
                  </a:pPr>
                  <a:endParaRPr lang="th-TH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/>
              <c:txPr>
                <a:bodyPr/>
                <a:lstStyle/>
                <a:p>
                  <a:pPr>
                    <a:defRPr b="1">
                      <a:latin typeface="AngsanaUPC" pitchFamily="18" charset="-34"/>
                      <a:cs typeface="AngsanaUPC" pitchFamily="18" charset="-34"/>
                    </a:defRPr>
                  </a:pPr>
                  <a:endParaRPr lang="th-TH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pPr/>
              <c:txPr>
                <a:bodyPr/>
                <a:lstStyle/>
                <a:p>
                  <a:pPr>
                    <a:defRPr b="1">
                      <a:latin typeface="AngsanaUPC" pitchFamily="18" charset="-34"/>
                      <a:cs typeface="AngsanaUPC" pitchFamily="18" charset="-34"/>
                    </a:defRPr>
                  </a:pPr>
                  <a:endParaRPr lang="th-TH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AngsanaUPC" pitchFamily="18" charset="-34"/>
                    <a:cs typeface="AngsanaUPC" pitchFamily="18" charset="-34"/>
                  </a:defRPr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Sheet1!$A$2:$A$15</c:f>
              <c:strCache>
                <c:ptCount val="14"/>
                <c:pt idx="0">
                  <c:v>9 เดือน</c:v>
                </c:pt>
                <c:pt idx="1">
                  <c:v>12 เดือน</c:v>
                </c:pt>
                <c:pt idx="2">
                  <c:v>9 เดือน</c:v>
                </c:pt>
                <c:pt idx="3">
                  <c:v>12 เดือน</c:v>
                </c:pt>
                <c:pt idx="4">
                  <c:v>9 เดือน</c:v>
                </c:pt>
                <c:pt idx="5">
                  <c:v>12 เดือน</c:v>
                </c:pt>
                <c:pt idx="6">
                  <c:v>9 เดือน</c:v>
                </c:pt>
                <c:pt idx="7">
                  <c:v>12 เดือน</c:v>
                </c:pt>
                <c:pt idx="8">
                  <c:v>9 เดือน</c:v>
                </c:pt>
                <c:pt idx="9">
                  <c:v>12 เดือน</c:v>
                </c:pt>
                <c:pt idx="10">
                  <c:v>9 เดือน</c:v>
                </c:pt>
                <c:pt idx="11">
                  <c:v>12 เดือน</c:v>
                </c:pt>
                <c:pt idx="12">
                  <c:v>9 เดือน</c:v>
                </c:pt>
                <c:pt idx="13">
                  <c:v>12 เดือน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2">
                  <c:v>35.71</c:v>
                </c:pt>
                <c:pt idx="3">
                  <c:v>20</c:v>
                </c:pt>
                <c:pt idx="4">
                  <c:v>60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ลดลงยอมรับ/หมดไป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ngsanaUPC" pitchFamily="18" charset="-34"/>
                    <a:cs typeface="AngsanaUPC" pitchFamily="18" charset="-34"/>
                  </a:defRPr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Sheet1!$A$2:$A$15</c:f>
              <c:strCache>
                <c:ptCount val="14"/>
                <c:pt idx="0">
                  <c:v>9 เดือน</c:v>
                </c:pt>
                <c:pt idx="1">
                  <c:v>12 เดือน</c:v>
                </c:pt>
                <c:pt idx="2">
                  <c:v>9 เดือน</c:v>
                </c:pt>
                <c:pt idx="3">
                  <c:v>12 เดือน</c:v>
                </c:pt>
                <c:pt idx="4">
                  <c:v>9 เดือน</c:v>
                </c:pt>
                <c:pt idx="5">
                  <c:v>12 เดือน</c:v>
                </c:pt>
                <c:pt idx="6">
                  <c:v>9 เดือน</c:v>
                </c:pt>
                <c:pt idx="7">
                  <c:v>12 เดือน</c:v>
                </c:pt>
                <c:pt idx="8">
                  <c:v>9 เดือน</c:v>
                </c:pt>
                <c:pt idx="9">
                  <c:v>12 เดือน</c:v>
                </c:pt>
                <c:pt idx="10">
                  <c:v>9 เดือน</c:v>
                </c:pt>
                <c:pt idx="11">
                  <c:v>12 เดือน</c:v>
                </c:pt>
                <c:pt idx="12">
                  <c:v>9 เดือน</c:v>
                </c:pt>
                <c:pt idx="13">
                  <c:v>12 เดือน</c:v>
                </c:pt>
              </c:strCache>
            </c:str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100</c:v>
                </c:pt>
                <c:pt idx="1">
                  <c:v>100</c:v>
                </c:pt>
                <c:pt idx="3">
                  <c:v>60</c:v>
                </c:pt>
                <c:pt idx="4">
                  <c:v>40</c:v>
                </c:pt>
                <c:pt idx="5">
                  <c:v>40</c:v>
                </c:pt>
                <c:pt idx="6">
                  <c:v>50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ต้องปรับปรุงกิจกรรม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4.9768153980752402E-3"/>
                  <c:y val="-2.41598740783215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4.7068022747156603E-3"/>
                  <c:y val="-4.61076852939641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ngsanaUPC" pitchFamily="18" charset="-34"/>
                    <a:cs typeface="AngsanaUPC" pitchFamily="18" charset="-34"/>
                  </a:defRPr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Sheet1!$A$2:$A$15</c:f>
              <c:strCache>
                <c:ptCount val="14"/>
                <c:pt idx="0">
                  <c:v>9 เดือน</c:v>
                </c:pt>
                <c:pt idx="1">
                  <c:v>12 เดือน</c:v>
                </c:pt>
                <c:pt idx="2">
                  <c:v>9 เดือน</c:v>
                </c:pt>
                <c:pt idx="3">
                  <c:v>12 เดือน</c:v>
                </c:pt>
                <c:pt idx="4">
                  <c:v>9 เดือน</c:v>
                </c:pt>
                <c:pt idx="5">
                  <c:v>12 เดือน</c:v>
                </c:pt>
                <c:pt idx="6">
                  <c:v>9 เดือน</c:v>
                </c:pt>
                <c:pt idx="7">
                  <c:v>12 เดือน</c:v>
                </c:pt>
                <c:pt idx="8">
                  <c:v>9 เดือน</c:v>
                </c:pt>
                <c:pt idx="9">
                  <c:v>12 เดือน</c:v>
                </c:pt>
                <c:pt idx="10">
                  <c:v>9 เดือน</c:v>
                </c:pt>
                <c:pt idx="11">
                  <c:v>12 เดือน</c:v>
                </c:pt>
                <c:pt idx="12">
                  <c:v>9 เดือน</c:v>
                </c:pt>
                <c:pt idx="13">
                  <c:v>12 เดือน</c:v>
                </c:pt>
              </c:strCache>
            </c:strRef>
          </c:cat>
          <c:val>
            <c:numRef>
              <c:f>Sheet1!$D$2:$D$15</c:f>
              <c:numCache>
                <c:formatCode>General</c:formatCode>
                <c:ptCount val="14"/>
                <c:pt idx="2">
                  <c:v>64.290000000000006</c:v>
                </c:pt>
                <c:pt idx="3">
                  <c:v>20</c:v>
                </c:pt>
                <c:pt idx="5">
                  <c:v>60</c:v>
                </c:pt>
                <c:pt idx="6">
                  <c:v>50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93335952"/>
        <c:axId val="193336512"/>
        <c:axId val="0"/>
      </c:bar3DChart>
      <c:catAx>
        <c:axId val="1933359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AngsanaUPC" pitchFamily="18" charset="-34"/>
                <a:cs typeface="AngsanaUPC" pitchFamily="18" charset="-34"/>
              </a:defRPr>
            </a:pPr>
            <a:endParaRPr lang="th-TH"/>
          </a:p>
        </c:txPr>
        <c:crossAx val="193336512"/>
        <c:crosses val="autoZero"/>
        <c:auto val="1"/>
        <c:lblAlgn val="ctr"/>
        <c:lblOffset val="100"/>
        <c:noMultiLvlLbl val="0"/>
      </c:catAx>
      <c:valAx>
        <c:axId val="193336512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75000"/>
                  <a:lumOff val="25000"/>
                </a:schemeClr>
              </a:solidFill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AngsanaUPC" pitchFamily="18" charset="-34"/>
                <a:cs typeface="AngsanaUPC" pitchFamily="18" charset="-34"/>
              </a:defRPr>
            </a:pPr>
            <a:endParaRPr lang="th-TH"/>
          </a:p>
        </c:txPr>
        <c:crossAx val="193335952"/>
        <c:crosses val="autoZero"/>
        <c:crossBetween val="between"/>
      </c:valAx>
      <c:spPr>
        <a:solidFill>
          <a:schemeClr val="tx1">
            <a:lumMod val="75000"/>
            <a:lumOff val="25000"/>
          </a:schemeClr>
        </a:solidFill>
      </c:spPr>
    </c:plotArea>
    <c:legend>
      <c:legendPos val="b"/>
      <c:layout/>
      <c:overlay val="0"/>
      <c:txPr>
        <a:bodyPr/>
        <a:lstStyle/>
        <a:p>
          <a:pPr>
            <a:defRPr sz="2000"/>
          </a:pPr>
          <a:endParaRPr lang="th-TH"/>
        </a:p>
      </c:txPr>
    </c:legend>
    <c:plotVisOnly val="1"/>
    <c:dispBlanksAs val="gap"/>
    <c:showDLblsOverMax val="0"/>
  </c:chart>
  <c:spPr>
    <a:solidFill>
      <a:schemeClr val="tx1">
        <a:lumMod val="75000"/>
        <a:lumOff val="25000"/>
      </a:schemeClr>
    </a:solidFill>
  </c:spPr>
  <c:txPr>
    <a:bodyPr/>
    <a:lstStyle/>
    <a:p>
      <a:pPr>
        <a:defRPr sz="1800"/>
      </a:pPr>
      <a:endParaRPr lang="th-TH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0.14169</cdr:x>
      <cdr:y>0.71852</cdr:y>
    </cdr:from>
    <cdr:to>
      <cdr:x>0.25194</cdr:x>
      <cdr:y>0.81807</cdr:y>
    </cdr:to>
    <cdr:sp macro="" textlink="">
      <cdr:nvSpPr>
        <cdr:cNvPr id="2" name="สี่เหลี่ยมผืนผ้า 1"/>
        <cdr:cNvSpPr/>
      </cdr:nvSpPr>
      <cdr:spPr>
        <a:xfrm xmlns:a="http://schemas.openxmlformats.org/drawingml/2006/main">
          <a:off x="1295636" y="4157654"/>
          <a:ext cx="1008112" cy="576064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th-TH"/>
          </a:defPPr>
          <a:lvl1pPr marL="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th-TH" sz="1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1. กองวิเทศฯ</a:t>
          </a:r>
          <a:endParaRPr lang="th-TH" sz="18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0.38526</cdr:x>
      <cdr:y>0.75585</cdr:y>
    </cdr:from>
    <cdr:to>
      <cdr:x>0.49551</cdr:x>
      <cdr:y>0.8554</cdr:y>
    </cdr:to>
    <cdr:sp macro="" textlink="">
      <cdr:nvSpPr>
        <cdr:cNvPr id="3" name="สี่เหลี่ยมผืนผ้า 2"/>
        <cdr:cNvSpPr/>
      </cdr:nvSpPr>
      <cdr:spPr>
        <a:xfrm xmlns:a="http://schemas.openxmlformats.org/drawingml/2006/main">
          <a:off x="3522814" y="4373678"/>
          <a:ext cx="1008112" cy="576064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th-TH"/>
          </a:defPPr>
          <a:lvl1pPr marL="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th-TH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3</a:t>
          </a:r>
          <a:r>
            <a:rPr lang="th-TH" sz="1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. ศูนย์ศิลป์ฯ</a:t>
          </a:r>
          <a:endParaRPr lang="th-TH" sz="18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0.626</cdr:x>
      <cdr:y>0.81807</cdr:y>
    </cdr:from>
    <cdr:to>
      <cdr:x>0.73625</cdr:x>
      <cdr:y>0.91762</cdr:y>
    </cdr:to>
    <cdr:sp macro="" textlink="">
      <cdr:nvSpPr>
        <cdr:cNvPr id="4" name="สี่เหลี่ยมผืนผ้า 3"/>
        <cdr:cNvSpPr/>
      </cdr:nvSpPr>
      <cdr:spPr>
        <a:xfrm xmlns:a="http://schemas.openxmlformats.org/drawingml/2006/main">
          <a:off x="5724128" y="4733718"/>
          <a:ext cx="1008112" cy="576064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th-TH"/>
          </a:defPPr>
          <a:lvl1pPr marL="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th-TH" sz="1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5. ศูนย์ </a:t>
          </a:r>
          <a:r>
            <a:rPr lang="en-US" sz="1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IT</a:t>
          </a:r>
          <a:endParaRPr lang="th-TH" sz="18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0.74881</cdr:x>
      <cdr:y>0.83751</cdr:y>
    </cdr:from>
    <cdr:to>
      <cdr:x>0.87481</cdr:x>
      <cdr:y>0.93707</cdr:y>
    </cdr:to>
    <cdr:sp macro="" textlink="">
      <cdr:nvSpPr>
        <cdr:cNvPr id="5" name="สี่เหลี่ยมผืนผ้า 4"/>
        <cdr:cNvSpPr/>
      </cdr:nvSpPr>
      <cdr:spPr>
        <a:xfrm xmlns:a="http://schemas.openxmlformats.org/drawingml/2006/main">
          <a:off x="6847121" y="4846221"/>
          <a:ext cx="1152128" cy="576064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th-TH"/>
          </a:defPPr>
          <a:lvl1pPr marL="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2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th-TH" sz="1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6. กองสวัสดิ์ฯ</a:t>
          </a:r>
          <a:endParaRPr lang="th-TH" sz="18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0.17098</cdr:x>
      <cdr:y>0.73096</cdr:y>
    </cdr:from>
    <cdr:to>
      <cdr:x>0.26387</cdr:x>
      <cdr:y>0.83051</cdr:y>
    </cdr:to>
    <cdr:sp macro="" textlink="">
      <cdr:nvSpPr>
        <cdr:cNvPr id="2" name="สี่เหลี่ยมผืนผ้า 1"/>
        <cdr:cNvSpPr/>
      </cdr:nvSpPr>
      <cdr:spPr>
        <a:xfrm xmlns:a="http://schemas.openxmlformats.org/drawingml/2006/main">
          <a:off x="1477398" y="4229662"/>
          <a:ext cx="802659" cy="576041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th-TH" sz="1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7. กองแนะแนวฯ</a:t>
          </a:r>
          <a:endParaRPr lang="th-TH" sz="18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0.46264</cdr:x>
      <cdr:y>0.78074</cdr:y>
    </cdr:from>
    <cdr:to>
      <cdr:x>0.55713</cdr:x>
      <cdr:y>0.8803</cdr:y>
    </cdr:to>
    <cdr:sp macro="" textlink="">
      <cdr:nvSpPr>
        <cdr:cNvPr id="4" name="สี่เหลี่ยมผืนผ้า 3"/>
        <cdr:cNvSpPr/>
      </cdr:nvSpPr>
      <cdr:spPr>
        <a:xfrm xmlns:a="http://schemas.openxmlformats.org/drawingml/2006/main">
          <a:off x="3997678" y="4517694"/>
          <a:ext cx="816485" cy="576099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th-TH" sz="1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10. กองแผนงาน</a:t>
          </a:r>
          <a:endParaRPr lang="th-TH" sz="18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0.56264</cdr:x>
      <cdr:y>0.80562</cdr:y>
    </cdr:from>
    <cdr:to>
      <cdr:x>0.65714</cdr:x>
      <cdr:y>0.90517</cdr:y>
    </cdr:to>
    <cdr:sp macro="" textlink="">
      <cdr:nvSpPr>
        <cdr:cNvPr id="5" name="สี่เหลี่ยมผืนผ้า 4"/>
        <cdr:cNvSpPr/>
      </cdr:nvSpPr>
      <cdr:spPr>
        <a:xfrm xmlns:a="http://schemas.openxmlformats.org/drawingml/2006/main">
          <a:off x="4861774" y="4661710"/>
          <a:ext cx="816571" cy="576041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th-TH" sz="1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11. </a:t>
          </a:r>
          <a:r>
            <a:rPr lang="th-TH" sz="1800" b="0" cap="none" spc="0" dirty="0" err="1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กจน</a:t>
          </a:r>
          <a:r>
            <a:rPr lang="th-TH" sz="1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.</a:t>
          </a:r>
          <a:endParaRPr lang="th-TH" sz="18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0.66264</cdr:x>
      <cdr:y>0.81807</cdr:y>
    </cdr:from>
    <cdr:to>
      <cdr:x>0.76502</cdr:x>
      <cdr:y>0.91762</cdr:y>
    </cdr:to>
    <cdr:sp macro="" textlink="">
      <cdr:nvSpPr>
        <cdr:cNvPr id="6" name="สี่เหลี่ยมผืนผ้า 5"/>
        <cdr:cNvSpPr/>
      </cdr:nvSpPr>
      <cdr:spPr>
        <a:xfrm xmlns:a="http://schemas.openxmlformats.org/drawingml/2006/main">
          <a:off x="5725870" y="4733718"/>
          <a:ext cx="884661" cy="576042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th-TH" sz="1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12 กองอาคารฯ</a:t>
          </a:r>
          <a:endParaRPr lang="th-TH" sz="18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0.77562</cdr:x>
      <cdr:y>0.84296</cdr:y>
    </cdr:from>
    <cdr:to>
      <cdr:x>0.87799</cdr:x>
      <cdr:y>0.94251</cdr:y>
    </cdr:to>
    <cdr:sp macro="" textlink="">
      <cdr:nvSpPr>
        <cdr:cNvPr id="7" name="สี่เหลี่ยมผืนผ้า 6"/>
        <cdr:cNvSpPr/>
      </cdr:nvSpPr>
      <cdr:spPr>
        <a:xfrm xmlns:a="http://schemas.openxmlformats.org/drawingml/2006/main">
          <a:off x="7092280" y="4877734"/>
          <a:ext cx="936104" cy="576064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th-TH" sz="1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13. กองคลัง</a:t>
          </a:r>
          <a:endParaRPr lang="th-TH" sz="18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0.37098</cdr:x>
      <cdr:y>0.76829</cdr:y>
    </cdr:from>
    <cdr:to>
      <cdr:x>0.4576</cdr:x>
      <cdr:y>0.86784</cdr:y>
    </cdr:to>
    <cdr:sp macro="" textlink="">
      <cdr:nvSpPr>
        <cdr:cNvPr id="8" name="สี่เหลี่ยมผืนผ้า 7"/>
        <cdr:cNvSpPr/>
      </cdr:nvSpPr>
      <cdr:spPr>
        <a:xfrm xmlns:a="http://schemas.openxmlformats.org/drawingml/2006/main">
          <a:off x="3205590" y="4445686"/>
          <a:ext cx="748480" cy="576042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th-TH" sz="1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9. กอง กลาง</a:t>
          </a:r>
          <a:endParaRPr lang="th-TH" sz="18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0.27163</cdr:x>
      <cdr:y>0.7434</cdr:y>
    </cdr:from>
    <cdr:to>
      <cdr:x>0.35825</cdr:x>
      <cdr:y>0.84296</cdr:y>
    </cdr:to>
    <cdr:sp macro="" textlink="">
      <cdr:nvSpPr>
        <cdr:cNvPr id="9" name="สี่เหลี่ยมผืนผ้า 8"/>
        <cdr:cNvSpPr/>
      </cdr:nvSpPr>
      <cdr:spPr>
        <a:xfrm xmlns:a="http://schemas.openxmlformats.org/drawingml/2006/main">
          <a:off x="2483768" y="4301670"/>
          <a:ext cx="792088" cy="576064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th-TH" sz="1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8. กองกิจฯ</a:t>
          </a:r>
          <a:endParaRPr lang="th-TH" sz="18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6CC4F0-FEDF-467F-AA80-1C80D10C8039}" type="datetimeFigureOut">
              <a:rPr lang="th-TH" smtClean="0"/>
              <a:pPr/>
              <a:t>03/11/58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B7B4BA-A7A7-4A67-A584-846FD5BF951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87993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B7B4BA-A7A7-4A67-A584-846FD5BF9511}" type="slidenum">
              <a:rPr lang="th-TH" smtClean="0"/>
              <a:pPr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171855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B7B4BA-A7A7-4A67-A584-846FD5BF9511}" type="slidenum">
              <a:rPr lang="th-TH" smtClean="0"/>
              <a:pPr/>
              <a:t>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65516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B7B4BA-A7A7-4A67-A584-846FD5BF9511}" type="slidenum">
              <a:rPr lang="th-TH" smtClean="0"/>
              <a:pPr/>
              <a:t>3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62178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B7B4BA-A7A7-4A67-A584-846FD5BF9511}" type="slidenum">
              <a:rPr lang="th-TH" smtClean="0"/>
              <a:pPr/>
              <a:t>4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00693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5AD3-A9CB-4521-824E-E5C7B38818CB}" type="datetimeFigureOut">
              <a:rPr lang="th-TH" smtClean="0"/>
              <a:pPr/>
              <a:t>03/11/58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C3ED6-E26B-400D-9501-14CDA7D572B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5AD3-A9CB-4521-824E-E5C7B38818CB}" type="datetimeFigureOut">
              <a:rPr lang="th-TH" smtClean="0"/>
              <a:pPr/>
              <a:t>03/11/58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C3ED6-E26B-400D-9501-14CDA7D572B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5AD3-A9CB-4521-824E-E5C7B38818CB}" type="datetimeFigureOut">
              <a:rPr lang="th-TH" smtClean="0"/>
              <a:pPr/>
              <a:t>03/11/58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C3ED6-E26B-400D-9501-14CDA7D572B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5AD3-A9CB-4521-824E-E5C7B38818CB}" type="datetimeFigureOut">
              <a:rPr lang="th-TH" smtClean="0"/>
              <a:pPr/>
              <a:t>03/11/58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C3ED6-E26B-400D-9501-14CDA7D572B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5AD3-A9CB-4521-824E-E5C7B38818CB}" type="datetimeFigureOut">
              <a:rPr lang="th-TH" smtClean="0"/>
              <a:pPr/>
              <a:t>03/11/58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C3ED6-E26B-400D-9501-14CDA7D572B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5AD3-A9CB-4521-824E-E5C7B38818CB}" type="datetimeFigureOut">
              <a:rPr lang="th-TH" smtClean="0"/>
              <a:pPr/>
              <a:t>03/11/58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C3ED6-E26B-400D-9501-14CDA7D572B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5AD3-A9CB-4521-824E-E5C7B38818CB}" type="datetimeFigureOut">
              <a:rPr lang="th-TH" smtClean="0"/>
              <a:pPr/>
              <a:t>03/11/58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C3ED6-E26B-400D-9501-14CDA7D572B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5AD3-A9CB-4521-824E-E5C7B38818CB}" type="datetimeFigureOut">
              <a:rPr lang="th-TH" smtClean="0"/>
              <a:pPr/>
              <a:t>03/11/58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C3ED6-E26B-400D-9501-14CDA7D572B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5AD3-A9CB-4521-824E-E5C7B38818CB}" type="datetimeFigureOut">
              <a:rPr lang="th-TH" smtClean="0"/>
              <a:pPr/>
              <a:t>03/11/58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C3ED6-E26B-400D-9501-14CDA7D572B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5AD3-A9CB-4521-824E-E5C7B38818CB}" type="datetimeFigureOut">
              <a:rPr lang="th-TH" smtClean="0"/>
              <a:pPr/>
              <a:t>03/11/58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C3ED6-E26B-400D-9501-14CDA7D572B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5AD3-A9CB-4521-824E-E5C7B38818CB}" type="datetimeFigureOut">
              <a:rPr lang="th-TH" smtClean="0"/>
              <a:pPr/>
              <a:t>03/11/58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C3ED6-E26B-400D-9501-14CDA7D572B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15AD3-A9CB-4521-824E-E5C7B38818CB}" type="datetimeFigureOut">
              <a:rPr lang="th-TH" smtClean="0"/>
              <a:pPr/>
              <a:t>03/11/58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C3ED6-E26B-400D-9501-14CDA7D572BF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มุมมน 3"/>
          <p:cNvSpPr/>
          <p:nvPr/>
        </p:nvSpPr>
        <p:spPr>
          <a:xfrm>
            <a:off x="179512" y="836712"/>
            <a:ext cx="8784976" cy="75520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h-TH" sz="2200" b="1" dirty="0" smtClean="0">
                <a:latin typeface="AngsanaUPC" pitchFamily="18" charset="-34"/>
                <a:cs typeface="AngsanaUPC" pitchFamily="18" charset="-34"/>
              </a:rPr>
              <a:t>ยุทธศาสตร์ที่ 1 การบริหารจัดการที่มีประสิทธิภาพและประสิทธิผลและเป็นสากล</a:t>
            </a:r>
            <a:endParaRPr lang="th-TH" sz="2200" b="1" dirty="0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5" name="สี่เหลี่ยมมุมมน 4"/>
          <p:cNvSpPr/>
          <p:nvPr/>
        </p:nvSpPr>
        <p:spPr>
          <a:xfrm>
            <a:off x="5108539" y="2126920"/>
            <a:ext cx="3753887" cy="10889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200" b="1" dirty="0" smtClean="0">
                <a:latin typeface="AngsanaUPC" pitchFamily="18" charset="-34"/>
                <a:cs typeface="AngsanaUPC" pitchFamily="18" charset="-34"/>
              </a:rPr>
              <a:t>ไม่เกิดเหตุการณ์ที่ระบบสารสนเทศของสำนักงานอธิการบดีไม่สามารถใช้งานได้ ตั้งแต่ 2 วันขึ้นไป</a:t>
            </a:r>
            <a:endParaRPr lang="th-TH" sz="2200" b="1" dirty="0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8" name="สี่เหลี่ยมมุมมน 7"/>
          <p:cNvSpPr/>
          <p:nvPr/>
        </p:nvSpPr>
        <p:spPr>
          <a:xfrm>
            <a:off x="202625" y="2172536"/>
            <a:ext cx="3569937" cy="117449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200" b="1" dirty="0" smtClean="0">
                <a:latin typeface="AngsanaUPC" pitchFamily="18" charset="-34"/>
                <a:cs typeface="AngsanaUPC" pitchFamily="18" charset="-34"/>
              </a:rPr>
              <a:t>ระบบสารสนเทศไม่สามารถใช้งานได้ เนื่องจากถูกก่อกวนหรือถูก</a:t>
            </a:r>
            <a:r>
              <a:rPr lang="th-TH" sz="2200" b="1" dirty="0" err="1" smtClean="0">
                <a:latin typeface="AngsanaUPC" pitchFamily="18" charset="-34"/>
                <a:cs typeface="AngsanaUPC" pitchFamily="18" charset="-34"/>
              </a:rPr>
              <a:t>แฮคเกอร์</a:t>
            </a:r>
            <a:r>
              <a:rPr lang="th-TH" sz="2200" b="1" dirty="0" smtClean="0">
                <a:latin typeface="AngsanaUPC" pitchFamily="18" charset="-34"/>
                <a:cs typeface="AngsanaUPC" pitchFamily="18" charset="-34"/>
              </a:rPr>
              <a:t>ทำลายซอฟแวร์หรือข้อมูล</a:t>
            </a:r>
            <a:endParaRPr lang="th-TH" sz="2200" b="1" dirty="0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55186" y="1702476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 smtClean="0">
                <a:solidFill>
                  <a:srgbClr val="0070C0"/>
                </a:solidFill>
                <a:latin typeface="AngsanaUPC" pitchFamily="18" charset="-34"/>
                <a:cs typeface="AngsanaUPC" pitchFamily="18" charset="-34"/>
              </a:rPr>
              <a:t>ปัจจัยเสี่ยง</a:t>
            </a:r>
            <a:endParaRPr lang="th-TH" sz="2400" b="1" dirty="0">
              <a:solidFill>
                <a:srgbClr val="0070C0"/>
              </a:solidFill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57252" y="3380109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 smtClean="0">
                <a:solidFill>
                  <a:srgbClr val="0070C0"/>
                </a:solidFill>
                <a:latin typeface="AngsanaUPC" pitchFamily="18" charset="-34"/>
                <a:cs typeface="AngsanaUPC" pitchFamily="18" charset="-34"/>
              </a:rPr>
              <a:t>ผลกิจกรรม</a:t>
            </a:r>
            <a:endParaRPr lang="th-TH" sz="2400" b="1" dirty="0">
              <a:solidFill>
                <a:srgbClr val="0070C0"/>
              </a:solidFill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46253" y="3882036"/>
            <a:ext cx="8716173" cy="178510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200" b="1" dirty="0" smtClean="0">
                <a:latin typeface="AngsanaUPC" pitchFamily="18" charset="-34"/>
                <a:cs typeface="AngsanaUPC" pitchFamily="18" charset="-34"/>
              </a:rPr>
              <a:t>- จัดทำนโยบายและแนวปฏิบัติการรักษาความมั่นคงปลอดภัยด้านสารสนเทศ</a:t>
            </a:r>
          </a:p>
          <a:p>
            <a:r>
              <a:rPr lang="th-TH" sz="2200" b="1" dirty="0">
                <a:latin typeface="AngsanaUPC" pitchFamily="18" charset="-34"/>
                <a:cs typeface="AngsanaUPC" pitchFamily="18" charset="-34"/>
              </a:rPr>
              <a:t>-</a:t>
            </a:r>
            <a:r>
              <a:rPr lang="th-TH" sz="2200" b="1" dirty="0" smtClean="0">
                <a:latin typeface="AngsanaUPC" pitchFamily="18" charset="-34"/>
                <a:cs typeface="AngsanaUPC" pitchFamily="18" charset="-34"/>
              </a:rPr>
              <a:t> จัดผู้รับผิดชอบดูแลห้องบริการเครือข่าย</a:t>
            </a:r>
          </a:p>
          <a:p>
            <a:r>
              <a:rPr lang="th-TH" sz="2200" b="1" dirty="0" smtClean="0">
                <a:latin typeface="AngsanaUPC" pitchFamily="18" charset="-34"/>
                <a:cs typeface="AngsanaUPC" pitchFamily="18" charset="-34"/>
              </a:rPr>
              <a:t>- จัดระบบสนับสนุนห้องบริการเครื่องแม่ข่าย</a:t>
            </a:r>
          </a:p>
          <a:p>
            <a:r>
              <a:rPr lang="th-TH" sz="2200" b="1" dirty="0" smtClean="0">
                <a:latin typeface="AngsanaUPC" pitchFamily="18" charset="-34"/>
                <a:cs typeface="AngsanaUPC" pitchFamily="18" charset="-34"/>
              </a:rPr>
              <a:t>- กำหนดแนวปฏิบัติในการสำรองไฟล์ข้อมูล</a:t>
            </a:r>
          </a:p>
          <a:p>
            <a:r>
              <a:rPr lang="th-TH" sz="2200" b="1" dirty="0" smtClean="0">
                <a:latin typeface="AngsanaUPC" pitchFamily="18" charset="-34"/>
                <a:cs typeface="AngsanaUPC" pitchFamily="18" charset="-34"/>
              </a:rPr>
              <a:t>- จัดหาอุปกรณ์สำรองข้อมูลขนาดใหญ่ และระบบบริหารจัดการเครื่องแม่ข่ายเสมือน (</a:t>
            </a:r>
            <a:r>
              <a:rPr lang="en-US" sz="2200" b="1" dirty="0" smtClean="0">
                <a:latin typeface="AngsanaUPC" pitchFamily="18" charset="-34"/>
                <a:cs typeface="AngsanaUPC" pitchFamily="18" charset="-34"/>
              </a:rPr>
              <a:t>Hipper V)</a:t>
            </a:r>
            <a:endParaRPr lang="th-TH" sz="2200" b="1" dirty="0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23" name="ชื่อเรื่อง 1"/>
          <p:cNvSpPr>
            <a:spLocks noGrp="1"/>
          </p:cNvSpPr>
          <p:nvPr>
            <p:ph type="title"/>
          </p:nvPr>
        </p:nvSpPr>
        <p:spPr>
          <a:xfrm>
            <a:off x="179512" y="130622"/>
            <a:ext cx="8784976" cy="63408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th-TH" sz="2400" b="1" dirty="0" smtClean="0">
                <a:latin typeface="AngsanaUPC" pitchFamily="18" charset="-34"/>
                <a:cs typeface="AngsanaUPC" pitchFamily="18" charset="-34"/>
              </a:rPr>
              <a:t>ผลการดำเนินงาน</a:t>
            </a:r>
            <a:r>
              <a:rPr lang="th-TH" sz="2400" b="1" u="sng" dirty="0" smtClean="0">
                <a:latin typeface="AngsanaUPC" pitchFamily="18" charset="-34"/>
                <a:cs typeface="AngsanaUPC" pitchFamily="18" charset="-34"/>
              </a:rPr>
              <a:t>การบริหารความเสี่ยง</a:t>
            </a:r>
            <a:r>
              <a:rPr lang="th-TH" sz="2400" b="1" dirty="0" smtClean="0">
                <a:latin typeface="AngsanaUPC" pitchFamily="18" charset="-34"/>
                <a:cs typeface="AngsanaUPC" pitchFamily="18" charset="-34"/>
              </a:rPr>
              <a:t> ปีงบประมาณ 2558 รอบ 12 เดือน  </a:t>
            </a:r>
            <a:r>
              <a:rPr lang="th-TH" sz="2400" b="1" u="sng" dirty="0" smtClean="0">
                <a:latin typeface="AngsanaUPC" pitchFamily="18" charset="-34"/>
                <a:cs typeface="AngsanaUPC" pitchFamily="18" charset="-34"/>
              </a:rPr>
              <a:t>สำนักงานอธิการบดี</a:t>
            </a:r>
            <a:endParaRPr lang="th-TH" sz="2400" b="1" u="sng" dirty="0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2" name="ลูกศรขวา 1"/>
          <p:cNvSpPr/>
          <p:nvPr/>
        </p:nvSpPr>
        <p:spPr>
          <a:xfrm>
            <a:off x="3956103" y="2369546"/>
            <a:ext cx="1096472" cy="734856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ตัวชี้วัด</a:t>
            </a:r>
            <a:endParaRPr lang="th-TH" sz="2400" b="1" dirty="0">
              <a:solidFill>
                <a:schemeClr val="tx1"/>
              </a:solidFill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3" name="ลูกศรลง 2"/>
          <p:cNvSpPr/>
          <p:nvPr/>
        </p:nvSpPr>
        <p:spPr>
          <a:xfrm>
            <a:off x="611561" y="1700808"/>
            <a:ext cx="278174" cy="4496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21" name="ลูกศรลง 20"/>
          <p:cNvSpPr/>
          <p:nvPr/>
        </p:nvSpPr>
        <p:spPr>
          <a:xfrm>
            <a:off x="608601" y="3423486"/>
            <a:ext cx="281134" cy="4254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9" name="ลูกศรขึ้น 8"/>
          <p:cNvSpPr/>
          <p:nvPr/>
        </p:nvSpPr>
        <p:spPr>
          <a:xfrm>
            <a:off x="5052575" y="3318123"/>
            <a:ext cx="1263661" cy="461665"/>
          </a:xfrm>
          <a:prstGeom prst="up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บรรลุ</a:t>
            </a:r>
            <a:endParaRPr lang="th-TH" sz="2000" b="1" dirty="0">
              <a:solidFill>
                <a:schemeClr val="tx1"/>
              </a:solidFill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10" name="วงเล็บเหลี่ยมคู่ 9"/>
          <p:cNvSpPr/>
          <p:nvPr/>
        </p:nvSpPr>
        <p:spPr>
          <a:xfrm>
            <a:off x="5981255" y="3215876"/>
            <a:ext cx="3162745" cy="914400"/>
          </a:xfrm>
          <a:prstGeom prst="bracketPair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th-TH" sz="2400" b="1" u="sng" dirty="0" smtClean="0">
                <a:solidFill>
                  <a:srgbClr val="7030A0"/>
                </a:solidFill>
                <a:latin typeface="AngsanaUPC" pitchFamily="18" charset="-34"/>
                <a:cs typeface="AngsanaUPC" pitchFamily="18" charset="-34"/>
              </a:rPr>
              <a:t>ผล</a:t>
            </a:r>
            <a:r>
              <a:rPr lang="th-TH" sz="2400" b="1" dirty="0" smtClean="0">
                <a:solidFill>
                  <a:srgbClr val="7030A0"/>
                </a:solidFill>
                <a:latin typeface="AngsanaUPC" pitchFamily="18" charset="-34"/>
                <a:cs typeface="AngsanaUPC" pitchFamily="18" charset="-34"/>
              </a:rPr>
              <a:t> ไม่มีการเกิดเหตุการณ์</a:t>
            </a:r>
            <a:endParaRPr lang="th-TH" sz="2400" b="1" dirty="0">
              <a:solidFill>
                <a:srgbClr val="7030A0"/>
              </a:solidFill>
              <a:latin typeface="AngsanaUPC" pitchFamily="18" charset="-34"/>
              <a:cs typeface="AngsanaUPC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24595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มุมมน 3"/>
          <p:cNvSpPr/>
          <p:nvPr/>
        </p:nvSpPr>
        <p:spPr>
          <a:xfrm>
            <a:off x="179512" y="260648"/>
            <a:ext cx="8784976" cy="75520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h-TH" sz="2200" b="1" dirty="0" smtClean="0">
                <a:latin typeface="AngsanaUPC" pitchFamily="18" charset="-34"/>
                <a:cs typeface="AngsanaUPC" pitchFamily="18" charset="-34"/>
              </a:rPr>
              <a:t>ยุทธศาสตร์ที่ 3 เป็นหน่วยงานต้นแบบที่มีการพัฒนาด้านกายภาพสอดคล้องกับทิศทางการพัฒนามหาวิทยาลัย</a:t>
            </a:r>
            <a:endParaRPr lang="th-TH" sz="2200" b="1" dirty="0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5" name="สี่เหลี่ยมมุมมน 4"/>
          <p:cNvSpPr/>
          <p:nvPr/>
        </p:nvSpPr>
        <p:spPr>
          <a:xfrm>
            <a:off x="5108539" y="1763980"/>
            <a:ext cx="3753887" cy="10889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200" b="1" dirty="0">
                <a:latin typeface="AngsanaUPC" pitchFamily="18" charset="-34"/>
                <a:cs typeface="AngsanaUPC" pitchFamily="18" charset="-34"/>
              </a:rPr>
              <a:t>ร้อยละ </a:t>
            </a:r>
            <a:r>
              <a:rPr lang="th-TH" sz="2200" b="1" dirty="0" smtClean="0">
                <a:latin typeface="AngsanaUPC" pitchFamily="18" charset="-34"/>
                <a:cs typeface="AngsanaUPC" pitchFamily="18" charset="-34"/>
              </a:rPr>
              <a:t>80 ของความสำเร็จในการดำเนินโครงการสำนักงานอธิการบดี </a:t>
            </a:r>
            <a:r>
              <a:rPr lang="en-US" sz="2200" b="1" dirty="0" smtClean="0">
                <a:latin typeface="AngsanaUPC" pitchFamily="18" charset="-34"/>
                <a:cs typeface="AngsanaUPC" pitchFamily="18" charset="-34"/>
              </a:rPr>
              <a:t>Go Green</a:t>
            </a:r>
            <a:endParaRPr lang="th-TH" sz="2200" b="1" dirty="0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8" name="สี่เหลี่ยมมุมมน 7"/>
          <p:cNvSpPr/>
          <p:nvPr/>
        </p:nvSpPr>
        <p:spPr>
          <a:xfrm>
            <a:off x="202625" y="1700808"/>
            <a:ext cx="3569937" cy="149429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200" b="1" dirty="0" smtClean="0">
                <a:latin typeface="AngsanaUPC" pitchFamily="18" charset="-34"/>
                <a:cs typeface="AngsanaUPC" pitchFamily="18" charset="-34"/>
              </a:rPr>
              <a:t>บุคลากรที่เกี่ยวข้องไม่สนใจให้ความร่วมมือในการดำเนินตามโครงการ </a:t>
            </a:r>
            <a:r>
              <a:rPr lang="en-US" sz="2200" b="1" dirty="0" smtClean="0">
                <a:latin typeface="AngsanaUPC" pitchFamily="18" charset="-34"/>
                <a:cs typeface="AngsanaUPC" pitchFamily="18" charset="-34"/>
              </a:rPr>
              <a:t>Go Green</a:t>
            </a:r>
            <a:r>
              <a:rPr lang="th-TH" sz="2200" b="1" dirty="0" smtClean="0">
                <a:latin typeface="AngsanaUPC" pitchFamily="18" charset="-34"/>
                <a:cs typeface="AngsanaUPC" pitchFamily="18" charset="-34"/>
              </a:rPr>
              <a:t> ส่งผลต่อการบรรลุหน่วยงานต้นแบบ</a:t>
            </a:r>
            <a:r>
              <a:rPr lang="en-US" sz="2200" b="1" dirty="0" smtClean="0">
                <a:latin typeface="AngsanaUPC" pitchFamily="18" charset="-34"/>
                <a:cs typeface="AngsanaUPC" pitchFamily="18" charset="-34"/>
              </a:rPr>
              <a:t> green office</a:t>
            </a:r>
            <a:endParaRPr lang="th-TH" sz="2200" b="1" dirty="0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55186" y="1196752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 smtClean="0">
                <a:solidFill>
                  <a:srgbClr val="0070C0"/>
                </a:solidFill>
                <a:latin typeface="AngsanaUPC" pitchFamily="18" charset="-34"/>
                <a:cs typeface="AngsanaUPC" pitchFamily="18" charset="-34"/>
              </a:rPr>
              <a:t>ปัจจัยเสี่ยง</a:t>
            </a:r>
            <a:endParaRPr lang="th-TH" sz="2400" b="1" dirty="0">
              <a:solidFill>
                <a:srgbClr val="0070C0"/>
              </a:solidFill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57252" y="3327375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 smtClean="0">
                <a:solidFill>
                  <a:srgbClr val="0070C0"/>
                </a:solidFill>
                <a:latin typeface="AngsanaUPC" pitchFamily="18" charset="-34"/>
                <a:cs typeface="AngsanaUPC" pitchFamily="18" charset="-34"/>
              </a:rPr>
              <a:t>ผลกิจกรรม</a:t>
            </a:r>
            <a:endParaRPr lang="th-TH" sz="2400" b="1" dirty="0">
              <a:solidFill>
                <a:srgbClr val="0070C0"/>
              </a:solidFill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46253" y="3753614"/>
            <a:ext cx="8716173" cy="76944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200" b="1" dirty="0" smtClean="0">
                <a:latin typeface="AngsanaUPC" pitchFamily="18" charset="-34"/>
                <a:cs typeface="AngsanaUPC" pitchFamily="18" charset="-34"/>
              </a:rPr>
              <a:t>- จัดกิจกรรมตลาดนัดอาหารปลอดภัยซึ่งจัดทุกวันอังคารสิ้นเดือน บริเวณลานจอดรถด้านข้างอาคาร</a:t>
            </a:r>
            <a:r>
              <a:rPr lang="th-TH" sz="2200" b="1" dirty="0" err="1" smtClean="0">
                <a:latin typeface="AngsanaUPC" pitchFamily="18" charset="-34"/>
                <a:cs typeface="AngsanaUPC" pitchFamily="18" charset="-34"/>
              </a:rPr>
              <a:t>อิงค</a:t>
            </a:r>
            <a:r>
              <a:rPr lang="th-TH" sz="2200" b="1" dirty="0" smtClean="0">
                <a:latin typeface="AngsanaUPC" pitchFamily="18" charset="-34"/>
                <a:cs typeface="AngsanaUPC" pitchFamily="18" charset="-34"/>
              </a:rPr>
              <a:t>ศรีกสิการ</a:t>
            </a:r>
          </a:p>
          <a:p>
            <a:r>
              <a:rPr lang="th-TH" sz="2200" b="1" dirty="0">
                <a:latin typeface="AngsanaUPC" pitchFamily="18" charset="-34"/>
                <a:cs typeface="AngsanaUPC" pitchFamily="18" charset="-34"/>
              </a:rPr>
              <a:t>-</a:t>
            </a:r>
            <a:r>
              <a:rPr lang="th-TH" sz="2200" b="1" dirty="0" smtClean="0">
                <a:latin typeface="AngsanaUPC" pitchFamily="18" charset="-34"/>
                <a:cs typeface="AngsanaUPC" pitchFamily="18" charset="-34"/>
              </a:rPr>
              <a:t> จัดสำนักงานด้านความสะอาดของอาคารสถานที่ การลดการใช้พลังงานและวัสดุสำนักงาน</a:t>
            </a:r>
            <a:endParaRPr lang="th-TH" sz="2200" b="1" dirty="0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2" name="ลูกศรขวา 1"/>
          <p:cNvSpPr/>
          <p:nvPr/>
        </p:nvSpPr>
        <p:spPr>
          <a:xfrm>
            <a:off x="3956103" y="1974064"/>
            <a:ext cx="1096472" cy="734856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ตัวชี้วัด</a:t>
            </a:r>
            <a:endParaRPr lang="th-TH" sz="2400" b="1" dirty="0">
              <a:solidFill>
                <a:schemeClr val="tx1"/>
              </a:solidFill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3" name="ลูกศรลง 2"/>
          <p:cNvSpPr/>
          <p:nvPr/>
        </p:nvSpPr>
        <p:spPr>
          <a:xfrm>
            <a:off x="611561" y="1124744"/>
            <a:ext cx="278174" cy="4496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21" name="ลูกศรลง 20"/>
          <p:cNvSpPr/>
          <p:nvPr/>
        </p:nvSpPr>
        <p:spPr>
          <a:xfrm>
            <a:off x="608601" y="3291542"/>
            <a:ext cx="281134" cy="4254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9" name="ลูกศรขึ้น 8"/>
          <p:cNvSpPr/>
          <p:nvPr/>
        </p:nvSpPr>
        <p:spPr>
          <a:xfrm>
            <a:off x="5052575" y="2924944"/>
            <a:ext cx="1263661" cy="461665"/>
          </a:xfrm>
          <a:prstGeom prst="up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000" b="1" dirty="0">
              <a:solidFill>
                <a:schemeClr val="tx1"/>
              </a:solidFill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10" name="วงเล็บเหลี่ยมคู่ 9"/>
          <p:cNvSpPr/>
          <p:nvPr/>
        </p:nvSpPr>
        <p:spPr>
          <a:xfrm>
            <a:off x="6143636" y="2874640"/>
            <a:ext cx="2967441" cy="914400"/>
          </a:xfrm>
          <a:prstGeom prst="bracketPair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th-TH" sz="2400" b="1" u="sng" dirty="0" smtClean="0">
                <a:solidFill>
                  <a:srgbClr val="7030A0"/>
                </a:solidFill>
              </a:rPr>
              <a:t>ผล</a:t>
            </a:r>
            <a:r>
              <a:rPr lang="th-TH" sz="2400" b="1" dirty="0" smtClean="0">
                <a:solidFill>
                  <a:srgbClr val="7030A0"/>
                </a:solidFill>
              </a:rPr>
              <a:t> ร้อยละ </a:t>
            </a:r>
            <a:r>
              <a:rPr lang="th-TH" sz="2400" b="1" dirty="0" smtClean="0">
                <a:solidFill>
                  <a:srgbClr val="7030A0"/>
                </a:solidFill>
              </a:rPr>
              <a:t>15.71</a:t>
            </a:r>
          </a:p>
          <a:p>
            <a:pPr algn="ctr"/>
            <a:r>
              <a:rPr lang="th-TH" sz="2400" b="1" u="sng" dirty="0" smtClean="0">
                <a:solidFill>
                  <a:srgbClr val="C00000"/>
                </a:solidFill>
              </a:rPr>
              <a:t>ปรับเป็น ร้อยละ 52.45</a:t>
            </a:r>
            <a:endParaRPr lang="th-TH" sz="2400" b="1" u="sng" dirty="0">
              <a:solidFill>
                <a:srgbClr val="C00000"/>
              </a:solidFill>
            </a:endParaRPr>
          </a:p>
        </p:txBody>
      </p:sp>
      <p:sp>
        <p:nvSpPr>
          <p:cNvPr id="13" name="TextBox 19"/>
          <p:cNvSpPr txBox="1"/>
          <p:nvPr/>
        </p:nvSpPr>
        <p:spPr>
          <a:xfrm>
            <a:off x="131979" y="4833734"/>
            <a:ext cx="8716173" cy="76944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200" b="1" u="sng" dirty="0" smtClean="0">
                <a:solidFill>
                  <a:srgbClr val="C00000"/>
                </a:solidFill>
                <a:latin typeface="AngsanaUPC" pitchFamily="18" charset="-34"/>
                <a:cs typeface="AngsanaUPC" pitchFamily="18" charset="-34"/>
              </a:rPr>
              <a:t>ปัญหา</a:t>
            </a:r>
            <a:r>
              <a:rPr lang="th-TH" sz="2200" b="1" dirty="0">
                <a:solidFill>
                  <a:srgbClr val="C00000"/>
                </a:solidFill>
                <a:latin typeface="AngsanaUPC" pitchFamily="18" charset="-34"/>
                <a:cs typeface="AngsanaUPC" pitchFamily="18" charset="-34"/>
              </a:rPr>
              <a:t> </a:t>
            </a:r>
            <a:r>
              <a:rPr lang="th-TH" sz="2200" b="1" dirty="0" smtClean="0">
                <a:solidFill>
                  <a:srgbClr val="C00000"/>
                </a:solidFill>
                <a:latin typeface="AngsanaUPC" pitchFamily="18" charset="-34"/>
                <a:cs typeface="AngsanaUPC" pitchFamily="18" charset="-34"/>
              </a:rPr>
              <a:t> - ขาดงบประมาณในการจัดกิจกรรมให้ครบทุกกิจกรรม</a:t>
            </a:r>
          </a:p>
          <a:p>
            <a:r>
              <a:rPr lang="th-TH" sz="2200" b="1" dirty="0" smtClean="0">
                <a:solidFill>
                  <a:srgbClr val="C00000"/>
                </a:solidFill>
                <a:latin typeface="AngsanaUPC" pitchFamily="18" charset="-34"/>
                <a:cs typeface="AngsanaUPC" pitchFamily="18" charset="-34"/>
              </a:rPr>
              <a:t>            - บุคลากรบางส่วนยังไม่ให้ความสนใจหรือไม่ให้ความร่วมมือในกิจกรรม</a:t>
            </a:r>
            <a:endParaRPr lang="th-TH" sz="2200" b="1" dirty="0">
              <a:solidFill>
                <a:srgbClr val="C00000"/>
              </a:solidFill>
              <a:latin typeface="AngsanaUPC" pitchFamily="18" charset="-34"/>
              <a:cs typeface="AngsanaUPC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82168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0" grpId="0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มุมมน 3"/>
          <p:cNvSpPr/>
          <p:nvPr/>
        </p:nvSpPr>
        <p:spPr>
          <a:xfrm>
            <a:off x="179512" y="260648"/>
            <a:ext cx="8784976" cy="75520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h-TH" sz="2200" b="1" dirty="0" smtClean="0">
                <a:latin typeface="AngsanaUPC" pitchFamily="18" charset="-34"/>
                <a:cs typeface="AngsanaUPC" pitchFamily="18" charset="-34"/>
              </a:rPr>
              <a:t>ความเสี่ยงจากเหตุการณ์ภายนอก</a:t>
            </a:r>
            <a:endParaRPr lang="th-TH" sz="2200" b="1" dirty="0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5" name="สี่เหลี่ยมมุมมน 4"/>
          <p:cNvSpPr/>
          <p:nvPr/>
        </p:nvSpPr>
        <p:spPr>
          <a:xfrm>
            <a:off x="5108539" y="1772816"/>
            <a:ext cx="3753887" cy="10889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200" b="1" dirty="0" smtClean="0">
                <a:latin typeface="AngsanaUPC" pitchFamily="18" charset="-34"/>
                <a:cs typeface="AngsanaUPC" pitchFamily="18" charset="-34"/>
              </a:rPr>
              <a:t>ไม่มีการสูญเสียชีวิตและทรัพย์สินโดยมีสาเหตุมาจากภัยธรรมชาติและไฟไหม้</a:t>
            </a:r>
            <a:endParaRPr lang="th-TH" sz="2200" b="1" dirty="0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8" name="สี่เหลี่ยมมุมมน 7"/>
          <p:cNvSpPr/>
          <p:nvPr/>
        </p:nvSpPr>
        <p:spPr>
          <a:xfrm>
            <a:off x="202625" y="1484784"/>
            <a:ext cx="3569937" cy="182756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200" b="1" dirty="0" smtClean="0">
                <a:latin typeface="AngsanaUPC" pitchFamily="18" charset="-34"/>
                <a:cs typeface="AngsanaUPC" pitchFamily="18" charset="-34"/>
              </a:rPr>
              <a:t>ความไม่ปลอดภัยต่อชีวิตและทรัพย์สินอันมีสาเหตุมาจากการเกิดภัยธรรมชาติ และไฟไหม้ ได้แก่ แผ่นดินไหว ไฟไหม้ ส่งผลกระต่อชีวิตและทรัพย์สินทางราชการ</a:t>
            </a:r>
            <a:endParaRPr lang="th-TH" sz="2200" b="1" dirty="0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55186" y="1052736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 smtClean="0">
                <a:solidFill>
                  <a:srgbClr val="0070C0"/>
                </a:solidFill>
                <a:latin typeface="AngsanaUPC" pitchFamily="18" charset="-34"/>
                <a:cs typeface="AngsanaUPC" pitchFamily="18" charset="-34"/>
              </a:rPr>
              <a:t>ปัจจัยเสี่ยง</a:t>
            </a:r>
            <a:endParaRPr lang="th-TH" sz="2400" b="1" dirty="0">
              <a:solidFill>
                <a:srgbClr val="0070C0"/>
              </a:solidFill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89735" y="3356992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 smtClean="0">
                <a:solidFill>
                  <a:srgbClr val="0070C0"/>
                </a:solidFill>
                <a:latin typeface="AngsanaUPC" pitchFamily="18" charset="-34"/>
                <a:cs typeface="AngsanaUPC" pitchFamily="18" charset="-34"/>
              </a:rPr>
              <a:t>ผลกิจกรรม</a:t>
            </a:r>
            <a:endParaRPr lang="th-TH" sz="2400" b="1" dirty="0">
              <a:solidFill>
                <a:srgbClr val="0070C0"/>
              </a:solidFill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9512" y="3789040"/>
            <a:ext cx="8784976" cy="212365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200" b="1" dirty="0" smtClean="0">
                <a:latin typeface="AngsanaUPC" pitchFamily="18" charset="-34"/>
                <a:cs typeface="AngsanaUPC" pitchFamily="18" charset="-34"/>
              </a:rPr>
              <a:t>- กำหนดแผนการสำรวจการเสื่อมสภาพของอาคารและเจ้าหน้าที่ที่รับผิดชอบของแต่ละอาคาร และการดำเนินการแก้ไขปัญหา</a:t>
            </a:r>
          </a:p>
          <a:p>
            <a:r>
              <a:rPr lang="th-TH" sz="2200" b="1" dirty="0" smtClean="0">
                <a:latin typeface="AngsanaUPC" pitchFamily="18" charset="-34"/>
                <a:cs typeface="AngsanaUPC" pitchFamily="18" charset="-34"/>
              </a:rPr>
              <a:t>- สำรวจจุดเสี่ยงการเกิดไฟฟ้าลัดวงจรภายในอาคาร เพื่อเสนอข้อมูลให้ผู้ที่เกี่ยวข้องนำประเด็นดังกล่าวไปแก้ไขปัญหา</a:t>
            </a:r>
          </a:p>
          <a:p>
            <a:r>
              <a:rPr lang="th-TH" sz="2200" b="1" dirty="0" smtClean="0">
                <a:latin typeface="AngsanaUPC" pitchFamily="18" charset="-34"/>
                <a:cs typeface="AngsanaUPC" pitchFamily="18" charset="-34"/>
              </a:rPr>
              <a:t>- กำหนดแผนการฝึกซ้อมบรรเทาสาธารณภัยกรณีเกิดแผ่นดินไหวร่วมกับ </a:t>
            </a:r>
            <a:r>
              <a:rPr lang="th-TH" sz="2200" b="1" dirty="0" err="1" smtClean="0">
                <a:latin typeface="AngsanaUPC" pitchFamily="18" charset="-34"/>
                <a:cs typeface="AngsanaUPC" pitchFamily="18" charset="-34"/>
              </a:rPr>
              <a:t>ปภ</a:t>
            </a:r>
            <a:r>
              <a:rPr lang="th-TH" sz="2200" b="1" dirty="0" smtClean="0">
                <a:latin typeface="AngsanaUPC" pitchFamily="18" charset="-34"/>
                <a:cs typeface="AngsanaUPC" pitchFamily="18" charset="-34"/>
              </a:rPr>
              <a:t>. เชียงใหม่</a:t>
            </a:r>
          </a:p>
          <a:p>
            <a:r>
              <a:rPr lang="th-TH" sz="2200" b="1" dirty="0" smtClean="0">
                <a:latin typeface="AngsanaUPC" pitchFamily="18" charset="-34"/>
                <a:cs typeface="AngsanaUPC" pitchFamily="18" charset="-34"/>
              </a:rPr>
              <a:t>- กำหนดแผนการตรวจเช็คอุปกรณ์และแผนกรณีเกิดไฟไหม้</a:t>
            </a:r>
          </a:p>
          <a:p>
            <a:r>
              <a:rPr lang="th-TH" sz="2200" b="1" dirty="0" smtClean="0">
                <a:latin typeface="AngsanaUPC" pitchFamily="18" charset="-34"/>
                <a:cs typeface="AngsanaUPC" pitchFamily="18" charset="-34"/>
              </a:rPr>
              <a:t>- จัดทำแผนซ้อมหนีไฟเตรียมพร้อมรับสถานการณ์เหตุฉุกเฉินกรณีการเกิดอัคคีภัย</a:t>
            </a:r>
            <a:endParaRPr lang="th-TH" sz="2200" b="1" dirty="0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2" name="ลูกศรขวา 1"/>
          <p:cNvSpPr/>
          <p:nvPr/>
        </p:nvSpPr>
        <p:spPr>
          <a:xfrm>
            <a:off x="3956103" y="1974064"/>
            <a:ext cx="1096472" cy="734856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ตัวชี้วัด</a:t>
            </a:r>
            <a:endParaRPr lang="th-TH" sz="2400" b="1" dirty="0">
              <a:solidFill>
                <a:schemeClr val="tx1"/>
              </a:solidFill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3" name="ลูกศรลง 2"/>
          <p:cNvSpPr/>
          <p:nvPr/>
        </p:nvSpPr>
        <p:spPr>
          <a:xfrm>
            <a:off x="611561" y="1035167"/>
            <a:ext cx="278174" cy="4496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21" name="ลูกศรลง 20"/>
          <p:cNvSpPr/>
          <p:nvPr/>
        </p:nvSpPr>
        <p:spPr>
          <a:xfrm>
            <a:off x="611561" y="3356992"/>
            <a:ext cx="281134" cy="4254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9" name="ลูกศรขึ้น 8"/>
          <p:cNvSpPr/>
          <p:nvPr/>
        </p:nvSpPr>
        <p:spPr>
          <a:xfrm>
            <a:off x="5052575" y="2924944"/>
            <a:ext cx="1263661" cy="461665"/>
          </a:xfrm>
          <a:prstGeom prst="up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000" b="1" dirty="0">
              <a:solidFill>
                <a:schemeClr val="tx1"/>
              </a:solidFill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10" name="วงเล็บเหลี่ยมคู่ 9"/>
          <p:cNvSpPr/>
          <p:nvPr/>
        </p:nvSpPr>
        <p:spPr>
          <a:xfrm>
            <a:off x="5868144" y="2979770"/>
            <a:ext cx="3162745" cy="914400"/>
          </a:xfrm>
          <a:prstGeom prst="bracketPair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th-TH" sz="2400" b="1" u="sng" dirty="0" smtClean="0">
                <a:solidFill>
                  <a:srgbClr val="7030A0"/>
                </a:solidFill>
                <a:latin typeface="AngsanaUPC" pitchFamily="18" charset="-34"/>
                <a:cs typeface="AngsanaUPC" pitchFamily="18" charset="-34"/>
              </a:rPr>
              <a:t>ผล</a:t>
            </a:r>
            <a:r>
              <a:rPr lang="th-TH" sz="2400" b="1" dirty="0" smtClean="0">
                <a:solidFill>
                  <a:srgbClr val="7030A0"/>
                </a:solidFill>
                <a:latin typeface="AngsanaUPC" pitchFamily="18" charset="-34"/>
                <a:cs typeface="AngsanaUPC" pitchFamily="18" charset="-34"/>
              </a:rPr>
              <a:t> ไม่มีการเกิดเหตุการณ์</a:t>
            </a:r>
            <a:endParaRPr lang="th-TH" sz="2400" b="1" dirty="0">
              <a:solidFill>
                <a:srgbClr val="7030A0"/>
              </a:solidFill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13" name="TextBox 19"/>
          <p:cNvSpPr txBox="1"/>
          <p:nvPr/>
        </p:nvSpPr>
        <p:spPr>
          <a:xfrm>
            <a:off x="202625" y="6075149"/>
            <a:ext cx="8716173" cy="43088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200" b="1" u="sng" dirty="0" smtClean="0">
                <a:solidFill>
                  <a:srgbClr val="C00000"/>
                </a:solidFill>
                <a:latin typeface="AngsanaUPC" pitchFamily="18" charset="-34"/>
                <a:cs typeface="AngsanaUPC" pitchFamily="18" charset="-34"/>
              </a:rPr>
              <a:t>ปัญหา</a:t>
            </a:r>
            <a:r>
              <a:rPr lang="th-TH" sz="2200" b="1" dirty="0">
                <a:solidFill>
                  <a:srgbClr val="C00000"/>
                </a:solidFill>
                <a:latin typeface="AngsanaUPC" pitchFamily="18" charset="-34"/>
                <a:cs typeface="AngsanaUPC" pitchFamily="18" charset="-34"/>
              </a:rPr>
              <a:t> </a:t>
            </a:r>
            <a:r>
              <a:rPr lang="th-TH" sz="2200" b="1" dirty="0" smtClean="0">
                <a:solidFill>
                  <a:srgbClr val="C00000"/>
                </a:solidFill>
                <a:latin typeface="AngsanaUPC" pitchFamily="18" charset="-34"/>
                <a:cs typeface="AngsanaUPC" pitchFamily="18" charset="-34"/>
              </a:rPr>
              <a:t> - งบประมาณซ่อมแซมไม่เพียงพอ</a:t>
            </a:r>
            <a:endParaRPr lang="th-TH" sz="2200" b="1" dirty="0">
              <a:solidFill>
                <a:srgbClr val="C00000"/>
              </a:solidFill>
              <a:latin typeface="AngsanaUPC" pitchFamily="18" charset="-34"/>
              <a:cs typeface="AngsanaUPC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8362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2051720" y="1556792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solidFill>
                  <a:srgbClr val="0070C0"/>
                </a:solidFill>
                <a:latin typeface="AngsanaUPC" pitchFamily="18" charset="-34"/>
                <a:cs typeface="AngsanaUPC" pitchFamily="18" charset="-34"/>
              </a:rPr>
              <a:t>แผน</a:t>
            </a:r>
            <a:endParaRPr lang="th-TH" b="1" dirty="0">
              <a:solidFill>
                <a:srgbClr val="0070C0"/>
              </a:solidFill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52" name="สี่เหลี่ยมผืนผ้า 51"/>
          <p:cNvSpPr/>
          <p:nvPr/>
        </p:nvSpPr>
        <p:spPr>
          <a:xfrm>
            <a:off x="560601" y="310288"/>
            <a:ext cx="7992888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h-TH" b="1" dirty="0" smtClean="0">
                <a:solidFill>
                  <a:prstClr val="black"/>
                </a:solidFill>
                <a:latin typeface="AngsanaUPC" pitchFamily="18" charset="-34"/>
                <a:cs typeface="AngsanaUPC" pitchFamily="18" charset="-34"/>
              </a:rPr>
              <a:t>สรุปผลตามตัวชี้วัดความสำเร็จของ</a:t>
            </a:r>
            <a:r>
              <a:rPr lang="th-TH" b="1" u="sng" dirty="0" smtClean="0">
                <a:solidFill>
                  <a:prstClr val="black"/>
                </a:solidFill>
                <a:latin typeface="AngsanaUPC" pitchFamily="18" charset="-34"/>
                <a:cs typeface="AngsanaUPC" pitchFamily="18" charset="-34"/>
              </a:rPr>
              <a:t>แผนบริหารความเสี่ยง </a:t>
            </a:r>
          </a:p>
          <a:p>
            <a:pPr lvl="0" algn="ctr"/>
            <a:r>
              <a:rPr lang="th-TH" b="1" dirty="0" smtClean="0">
                <a:solidFill>
                  <a:prstClr val="black"/>
                </a:solidFill>
                <a:latin typeface="AngsanaUPC" pitchFamily="18" charset="-34"/>
                <a:cs typeface="AngsanaUPC" pitchFamily="18" charset="-34"/>
              </a:rPr>
              <a:t>สำนักงานอธิการบดี รอบ 12 เดือน ปี 2558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824055" y="1645774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solidFill>
                  <a:srgbClr val="0070C0"/>
                </a:solidFill>
                <a:latin typeface="AngsanaUPC" pitchFamily="18" charset="-34"/>
                <a:cs typeface="AngsanaUPC" pitchFamily="18" charset="-34"/>
              </a:rPr>
              <a:t>ผล </a:t>
            </a:r>
            <a:r>
              <a:rPr lang="en-US" b="1" dirty="0">
                <a:solidFill>
                  <a:srgbClr val="0070C0"/>
                </a:solidFill>
                <a:latin typeface="AngsanaUPC" pitchFamily="18" charset="-34"/>
                <a:cs typeface="AngsanaUPC" pitchFamily="18" charset="-34"/>
              </a:rPr>
              <a:t>9</a:t>
            </a:r>
            <a:r>
              <a:rPr lang="en-US" b="1" dirty="0" smtClean="0">
                <a:solidFill>
                  <a:srgbClr val="0070C0"/>
                </a:solidFill>
                <a:latin typeface="AngsanaUPC" pitchFamily="18" charset="-34"/>
                <a:cs typeface="AngsanaUPC" pitchFamily="18" charset="-34"/>
              </a:rPr>
              <a:t> </a:t>
            </a:r>
            <a:r>
              <a:rPr lang="th-TH" b="1" dirty="0" smtClean="0">
                <a:solidFill>
                  <a:srgbClr val="0070C0"/>
                </a:solidFill>
                <a:latin typeface="AngsanaUPC" pitchFamily="18" charset="-34"/>
                <a:cs typeface="AngsanaUPC" pitchFamily="18" charset="-34"/>
              </a:rPr>
              <a:t>เดือน </a:t>
            </a:r>
            <a:endParaRPr lang="th-TH" b="1" dirty="0">
              <a:solidFill>
                <a:srgbClr val="0070C0"/>
              </a:solidFill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55" name="สี่เหลี่ยมผืนผ้า 54"/>
          <p:cNvSpPr/>
          <p:nvPr/>
        </p:nvSpPr>
        <p:spPr>
          <a:xfrm>
            <a:off x="5768424" y="2390943"/>
            <a:ext cx="1467872" cy="52322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h-TH" b="1" dirty="0" smtClean="0">
                <a:solidFill>
                  <a:prstClr val="black"/>
                </a:solidFill>
                <a:latin typeface="AngsanaUPC" pitchFamily="18" charset="-34"/>
                <a:cs typeface="AngsanaUPC" pitchFamily="18" charset="-34"/>
              </a:rPr>
              <a:t>ร้อยละ 66.67</a:t>
            </a:r>
            <a:endParaRPr lang="th-TH" dirty="0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56" name="สี่เหลี่ยมผืนผ้า 55"/>
          <p:cNvSpPr/>
          <p:nvPr/>
        </p:nvSpPr>
        <p:spPr>
          <a:xfrm>
            <a:off x="5767114" y="4296341"/>
            <a:ext cx="1469182" cy="52322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h-TH" b="1" dirty="0" smtClean="0">
                <a:solidFill>
                  <a:prstClr val="black"/>
                </a:solidFill>
                <a:latin typeface="AngsanaUPC" pitchFamily="18" charset="-34"/>
                <a:cs typeface="AngsanaUPC" pitchFamily="18" charset="-34"/>
              </a:rPr>
              <a:t>ร้อยละ 83.33</a:t>
            </a:r>
            <a:endParaRPr lang="th-TH" dirty="0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57" name="รูปห้าเหลี่ยม 56"/>
          <p:cNvSpPr/>
          <p:nvPr/>
        </p:nvSpPr>
        <p:spPr>
          <a:xfrm>
            <a:off x="323528" y="2240477"/>
            <a:ext cx="5292588" cy="748340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h-TH" b="1" dirty="0" smtClean="0">
                <a:latin typeface="AngsanaUPC" pitchFamily="18" charset="-34"/>
                <a:cs typeface="AngsanaUPC" pitchFamily="18" charset="-34"/>
              </a:rPr>
              <a:t>บรรลุเป้าหมายตาม </a:t>
            </a:r>
            <a:r>
              <a:rPr lang="en-US" b="1" dirty="0" smtClean="0">
                <a:latin typeface="AngsanaUPC" pitchFamily="18" charset="-34"/>
                <a:cs typeface="AngsanaUPC" pitchFamily="18" charset="-34"/>
              </a:rPr>
              <a:t>KPI </a:t>
            </a:r>
            <a:r>
              <a:rPr lang="th-TH" b="1" dirty="0" smtClean="0">
                <a:latin typeface="AngsanaUPC" pitchFamily="18" charset="-34"/>
                <a:cs typeface="AngsanaUPC" pitchFamily="18" charset="-34"/>
              </a:rPr>
              <a:t>อย่างน้อยร้อยละ 65</a:t>
            </a:r>
            <a:endParaRPr lang="th-TH" b="1" dirty="0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58" name="รูปห้าเหลี่ยม 57"/>
          <p:cNvSpPr/>
          <p:nvPr/>
        </p:nvSpPr>
        <p:spPr>
          <a:xfrm>
            <a:off x="341530" y="3235809"/>
            <a:ext cx="5274586" cy="717562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h-TH" b="1" dirty="0" smtClean="0">
                <a:latin typeface="AngsanaUPC" pitchFamily="18" charset="-34"/>
                <a:cs typeface="AngsanaUPC" pitchFamily="18" charset="-34"/>
              </a:rPr>
              <a:t>ปัจจัยเสี่ยงลดลง</a:t>
            </a:r>
            <a:r>
              <a:rPr lang="en-US" b="1" dirty="0" smtClean="0">
                <a:latin typeface="AngsanaUPC" pitchFamily="18" charset="-34"/>
                <a:cs typeface="AngsanaUPC" pitchFamily="18" charset="-34"/>
              </a:rPr>
              <a:t> </a:t>
            </a:r>
            <a:r>
              <a:rPr lang="th-TH" b="1" dirty="0" smtClean="0">
                <a:latin typeface="AngsanaUPC" pitchFamily="18" charset="-34"/>
                <a:cs typeface="AngsanaUPC" pitchFamily="18" charset="-34"/>
              </a:rPr>
              <a:t>อย่างน้อยร้อยละ 80</a:t>
            </a:r>
            <a:endParaRPr lang="th-TH" b="1" dirty="0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59" name="สี่เหลี่ยมผืนผ้า 58"/>
          <p:cNvSpPr/>
          <p:nvPr/>
        </p:nvSpPr>
        <p:spPr>
          <a:xfrm>
            <a:off x="5767114" y="3349764"/>
            <a:ext cx="1469182" cy="52322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h-TH" b="1" dirty="0" smtClean="0">
                <a:solidFill>
                  <a:prstClr val="black"/>
                </a:solidFill>
                <a:latin typeface="AngsanaUPC" pitchFamily="18" charset="-34"/>
                <a:cs typeface="AngsanaUPC" pitchFamily="18" charset="-34"/>
              </a:rPr>
              <a:t>ร้อยละ 66.67</a:t>
            </a:r>
            <a:endParaRPr lang="th-TH" dirty="0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60" name="รูปห้าเหลี่ยม 59"/>
          <p:cNvSpPr/>
          <p:nvPr/>
        </p:nvSpPr>
        <p:spPr>
          <a:xfrm>
            <a:off x="356252" y="4161907"/>
            <a:ext cx="5259864" cy="792088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h-TH" b="1" dirty="0" smtClean="0">
                <a:latin typeface="AngsanaUPC" pitchFamily="18" charset="-34"/>
                <a:cs typeface="AngsanaUPC" pitchFamily="18" charset="-34"/>
              </a:rPr>
              <a:t>ดำเนินการตามแผนแล้วเสร็จไม่น้อยกว่าร้อยละ 100</a:t>
            </a:r>
            <a:endParaRPr lang="th-TH" b="1" dirty="0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12" name="TextBox 53"/>
          <p:cNvSpPr txBox="1"/>
          <p:nvPr/>
        </p:nvSpPr>
        <p:spPr>
          <a:xfrm>
            <a:off x="7464708" y="1645774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solidFill>
                  <a:srgbClr val="0070C0"/>
                </a:solidFill>
                <a:latin typeface="AngsanaUPC" pitchFamily="18" charset="-34"/>
                <a:cs typeface="AngsanaUPC" pitchFamily="18" charset="-34"/>
              </a:rPr>
              <a:t>ผล </a:t>
            </a:r>
            <a:r>
              <a:rPr lang="en-US" b="1" dirty="0" smtClean="0">
                <a:solidFill>
                  <a:srgbClr val="0070C0"/>
                </a:solidFill>
                <a:latin typeface="AngsanaUPC" pitchFamily="18" charset="-34"/>
                <a:cs typeface="AngsanaUPC" pitchFamily="18" charset="-34"/>
              </a:rPr>
              <a:t>12 </a:t>
            </a:r>
            <a:r>
              <a:rPr lang="th-TH" b="1" dirty="0" smtClean="0">
                <a:solidFill>
                  <a:srgbClr val="0070C0"/>
                </a:solidFill>
                <a:latin typeface="AngsanaUPC" pitchFamily="18" charset="-34"/>
                <a:cs typeface="AngsanaUPC" pitchFamily="18" charset="-34"/>
              </a:rPr>
              <a:t>เดือน </a:t>
            </a:r>
            <a:endParaRPr lang="th-TH" b="1" dirty="0">
              <a:solidFill>
                <a:srgbClr val="0070C0"/>
              </a:solidFill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7388604" y="2390943"/>
            <a:ext cx="1467872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h-TH" b="1" dirty="0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ร้อยละ 66.67</a:t>
            </a:r>
            <a:endParaRPr lang="th-TH" dirty="0">
              <a:solidFill>
                <a:schemeClr val="tx1"/>
              </a:solidFill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7384768" y="3332980"/>
            <a:ext cx="1467872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h-TH" b="1" dirty="0" smtClean="0">
                <a:solidFill>
                  <a:prstClr val="black"/>
                </a:solidFill>
                <a:latin typeface="AngsanaUPC" pitchFamily="18" charset="-34"/>
                <a:cs typeface="AngsanaUPC" pitchFamily="18" charset="-34"/>
              </a:rPr>
              <a:t>ร้อยละ 66.67</a:t>
            </a:r>
            <a:endParaRPr lang="th-TH" dirty="0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15" name="สี่เหลี่ยมผืนผ้า 14"/>
          <p:cNvSpPr/>
          <p:nvPr/>
        </p:nvSpPr>
        <p:spPr>
          <a:xfrm>
            <a:off x="7384768" y="4300941"/>
            <a:ext cx="1467872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h-TH" b="1" dirty="0" smtClean="0">
                <a:solidFill>
                  <a:prstClr val="black"/>
                </a:solidFill>
                <a:latin typeface="AngsanaUPC" pitchFamily="18" charset="-34"/>
                <a:cs typeface="AngsanaUPC" pitchFamily="18" charset="-34"/>
              </a:rPr>
              <a:t>ร้อยละ 100</a:t>
            </a:r>
            <a:endParaRPr lang="th-TH" dirty="0">
              <a:latin typeface="AngsanaUPC" pitchFamily="18" charset="-34"/>
              <a:cs typeface="AngsanaUPC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92010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ตัวแทนเนื้อหา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6885798"/>
              </p:ext>
            </p:extLst>
          </p:nvPr>
        </p:nvGraphicFramePr>
        <p:xfrm>
          <a:off x="179512" y="1268760"/>
          <a:ext cx="8856984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ชื่อเรื่อง 1"/>
          <p:cNvSpPr txBox="1">
            <a:spLocks noGrp="1"/>
          </p:cNvSpPr>
          <p:nvPr>
            <p:ph type="title"/>
          </p:nvPr>
        </p:nvSpPr>
        <p:spPr>
          <a:xfrm>
            <a:off x="251520" y="274638"/>
            <a:ext cx="8640960" cy="77809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th-TH" sz="2800" b="1" dirty="0" smtClean="0">
                <a:latin typeface="AngsanaUPC" pitchFamily="18" charset="-34"/>
                <a:cs typeface="AngsanaUPC" pitchFamily="18" charset="-34"/>
              </a:rPr>
              <a:t>ผ</a:t>
            </a:r>
            <a:r>
              <a:rPr kumimoji="0" lang="th-TH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ngsanaUPC" pitchFamily="18" charset="-34"/>
                <a:cs typeface="AngsanaUPC" pitchFamily="18" charset="-34"/>
              </a:rPr>
              <a:t>ลการดำเนินงาน</a:t>
            </a:r>
            <a:r>
              <a:rPr kumimoji="0" lang="th-TH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ngsanaUPC" pitchFamily="18" charset="-34"/>
                <a:cs typeface="AngsanaUPC" pitchFamily="18" charset="-34"/>
              </a:rPr>
              <a:t>การควบคุมภายใน </a:t>
            </a:r>
            <a:r>
              <a:rPr kumimoji="0" lang="th-TH" sz="2800" b="1" i="0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ngsanaUPC" pitchFamily="18" charset="-34"/>
                <a:cs typeface="AngsanaUPC" pitchFamily="18" charset="-34"/>
              </a:rPr>
              <a:t>รอบ </a:t>
            </a:r>
            <a:r>
              <a:rPr lang="th-TH" sz="2800" b="1" dirty="0" smtClean="0">
                <a:latin typeface="AngsanaUPC" pitchFamily="18" charset="-34"/>
                <a:cs typeface="AngsanaUPC" pitchFamily="18" charset="-34"/>
              </a:rPr>
              <a:t>12 </a:t>
            </a:r>
            <a:r>
              <a:rPr lang="th-TH" sz="2800" b="1" dirty="0">
                <a:latin typeface="AngsanaUPC" pitchFamily="18" charset="-34"/>
                <a:cs typeface="AngsanaUPC" pitchFamily="18" charset="-34"/>
              </a:rPr>
              <a:t>เดือน ปีงบประมาณ 2558  </a:t>
            </a:r>
            <a:r>
              <a:rPr lang="th-TH" sz="2800" b="1" dirty="0" smtClean="0">
                <a:latin typeface="AngsanaUPC" pitchFamily="18" charset="-34"/>
                <a:cs typeface="AngsanaUPC" pitchFamily="18" charset="-34"/>
              </a:rPr>
              <a:t> </a:t>
            </a:r>
            <a:br>
              <a:rPr lang="th-TH" sz="2800" b="1" dirty="0" smtClean="0">
                <a:latin typeface="AngsanaUPC" pitchFamily="18" charset="-34"/>
                <a:cs typeface="AngsanaUPC" pitchFamily="18" charset="-34"/>
              </a:rPr>
            </a:br>
            <a:r>
              <a:rPr kumimoji="0" lang="th-TH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ngsanaUPC" pitchFamily="18" charset="-34"/>
                <a:cs typeface="AngsanaUPC" pitchFamily="18" charset="-34"/>
              </a:rPr>
              <a:t>ภาพรวม</a:t>
            </a:r>
            <a:r>
              <a:rPr kumimoji="0" lang="th-TH" sz="2800" b="1" i="0" u="sng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ngsanaUPC" pitchFamily="18" charset="-34"/>
                <a:cs typeface="AngsanaUPC" pitchFamily="18" charset="-34"/>
              </a:rPr>
              <a:t>สำนักงานอธิการบดี</a:t>
            </a:r>
            <a:endParaRPr kumimoji="0" lang="th-TH" sz="2800" b="1" i="0" u="sng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ngsanaUPC" pitchFamily="18" charset="-34"/>
              <a:cs typeface="AngsanaUPC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0587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ตัวแทนเนื้อหา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5897365"/>
              </p:ext>
            </p:extLst>
          </p:nvPr>
        </p:nvGraphicFramePr>
        <p:xfrm>
          <a:off x="107504" y="1071546"/>
          <a:ext cx="8928992" cy="5786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ชื่อเรื่อง 1"/>
          <p:cNvSpPr txBox="1">
            <a:spLocks noGrp="1"/>
          </p:cNvSpPr>
          <p:nvPr>
            <p:ph type="title"/>
          </p:nvPr>
        </p:nvSpPr>
        <p:spPr>
          <a:xfrm>
            <a:off x="107504" y="44624"/>
            <a:ext cx="8928992" cy="77809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th-TH" sz="2800" b="1" dirty="0" smtClean="0">
                <a:latin typeface="AngsanaUPC" pitchFamily="18" charset="-34"/>
                <a:cs typeface="AngsanaUPC" pitchFamily="18" charset="-34"/>
              </a:rPr>
              <a:t>ผ</a:t>
            </a:r>
            <a:r>
              <a:rPr kumimoji="0" lang="th-TH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ngsanaUPC" pitchFamily="18" charset="-34"/>
                <a:cs typeface="AngsanaUPC" pitchFamily="18" charset="-34"/>
              </a:rPr>
              <a:t>ลการดำเนินงาน</a:t>
            </a:r>
            <a:r>
              <a:rPr kumimoji="0" lang="th-TH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ngsanaUPC" pitchFamily="18" charset="-34"/>
                <a:cs typeface="AngsanaUPC" pitchFamily="18" charset="-34"/>
              </a:rPr>
              <a:t>การควบคุมภายใน </a:t>
            </a:r>
            <a:r>
              <a:rPr kumimoji="0" lang="th-TH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ngsanaUPC" pitchFamily="18" charset="-34"/>
                <a:cs typeface="AngsanaUPC" pitchFamily="18" charset="-34"/>
              </a:rPr>
              <a:t>ปีงบประมาณ 2558 รอบ </a:t>
            </a:r>
            <a:r>
              <a:rPr lang="th-TH" sz="2800" b="1" noProof="0" dirty="0" smtClean="0">
                <a:latin typeface="AngsanaUPC" pitchFamily="18" charset="-34"/>
                <a:cs typeface="AngsanaUPC" pitchFamily="18" charset="-34"/>
              </a:rPr>
              <a:t>12</a:t>
            </a:r>
            <a:r>
              <a:rPr lang="th-TH" sz="2800" b="1" dirty="0" smtClean="0">
                <a:latin typeface="AngsanaUPC" pitchFamily="18" charset="-34"/>
                <a:cs typeface="AngsanaUPC" pitchFamily="18" charset="-34"/>
              </a:rPr>
              <a:t> </a:t>
            </a:r>
            <a:r>
              <a:rPr kumimoji="0" lang="th-TH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ngsanaUPC" pitchFamily="18" charset="-34"/>
                <a:cs typeface="AngsanaUPC" pitchFamily="18" charset="-34"/>
              </a:rPr>
              <a:t>เดือน 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ngsanaUPC" pitchFamily="18" charset="-34"/>
                <a:cs typeface="AngsanaUPC" pitchFamily="18" charset="-34"/>
              </a:rPr>
              <a:t/>
            </a:r>
            <a:b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ngsanaUPC" pitchFamily="18" charset="-34"/>
                <a:cs typeface="AngsanaUPC" pitchFamily="18" charset="-34"/>
              </a:rPr>
            </a:br>
            <a:r>
              <a:rPr kumimoji="0" lang="th-TH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ngsanaUPC" pitchFamily="18" charset="-34"/>
                <a:cs typeface="AngsanaUPC" pitchFamily="18" charset="-34"/>
              </a:rPr>
              <a:t>หน่วยงานภายใน </a:t>
            </a:r>
            <a:r>
              <a:rPr kumimoji="0" lang="th-TH" sz="2800" b="1" i="0" u="sng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ngsanaUPC" pitchFamily="18" charset="-34"/>
                <a:cs typeface="AngsanaUPC" pitchFamily="18" charset="-34"/>
              </a:rPr>
              <a:t>สนอ.</a:t>
            </a:r>
            <a:endParaRPr kumimoji="0" lang="th-TH" sz="2800" b="1" i="0" u="sng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2" name="สี่เหลี่ยมผืนผ้า 1"/>
          <p:cNvSpPr/>
          <p:nvPr/>
        </p:nvSpPr>
        <p:spPr>
          <a:xfrm>
            <a:off x="2411760" y="5341703"/>
            <a:ext cx="1008112" cy="57606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2. </a:t>
            </a:r>
            <a:r>
              <a:rPr lang="th-TH" sz="1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สนง</a:t>
            </a:r>
            <a:r>
              <a:rPr lang="th-TH" sz="1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.คุณภาพฯ</a:t>
            </a:r>
            <a:endParaRPr lang="th-TH" sz="1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4644008" y="5629735"/>
            <a:ext cx="1008112" cy="57606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4. </a:t>
            </a:r>
            <a:r>
              <a:rPr lang="th-TH" sz="1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สนง</a:t>
            </a:r>
            <a:r>
              <a:rPr lang="th-TH" sz="1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.ตรวจสอบฯ</a:t>
            </a:r>
            <a:endParaRPr lang="th-TH" sz="1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9063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ตัวแทนเนื้อหา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5521892"/>
              </p:ext>
            </p:extLst>
          </p:nvPr>
        </p:nvGraphicFramePr>
        <p:xfrm>
          <a:off x="214282" y="1071546"/>
          <a:ext cx="8640960" cy="5786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ชื่อเรื่อง 1"/>
          <p:cNvSpPr txBox="1">
            <a:spLocks noGrp="1"/>
          </p:cNvSpPr>
          <p:nvPr>
            <p:ph type="title"/>
          </p:nvPr>
        </p:nvSpPr>
        <p:spPr>
          <a:xfrm>
            <a:off x="214282" y="285728"/>
            <a:ext cx="8640960" cy="77809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th-TH" sz="2800" b="1" dirty="0" smtClean="0">
                <a:latin typeface="AngsanaUPC" pitchFamily="18" charset="-34"/>
                <a:cs typeface="AngsanaUPC" pitchFamily="18" charset="-34"/>
              </a:rPr>
              <a:t>ผ</a:t>
            </a:r>
            <a:r>
              <a:rPr kumimoji="0" lang="th-TH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ngsanaUPC" pitchFamily="18" charset="-34"/>
                <a:cs typeface="AngsanaUPC" pitchFamily="18" charset="-34"/>
              </a:rPr>
              <a:t>ลการดำเนินงาน</a:t>
            </a:r>
            <a:r>
              <a:rPr kumimoji="0" lang="th-TH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ngsanaUPC" pitchFamily="18" charset="-34"/>
                <a:cs typeface="AngsanaUPC" pitchFamily="18" charset="-34"/>
              </a:rPr>
              <a:t>การควบคุมภายใน </a:t>
            </a:r>
            <a:r>
              <a:rPr kumimoji="0" lang="th-TH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ngsanaUPC" pitchFamily="18" charset="-34"/>
                <a:cs typeface="AngsanaUPC" pitchFamily="18" charset="-34"/>
              </a:rPr>
              <a:t>ปีงบประมาณ 2558 รอบ </a:t>
            </a:r>
            <a:r>
              <a:rPr lang="th-TH" sz="2800" b="1" noProof="0" dirty="0" smtClean="0">
                <a:latin typeface="AngsanaUPC" pitchFamily="18" charset="-34"/>
                <a:cs typeface="AngsanaUPC" pitchFamily="18" charset="-34"/>
              </a:rPr>
              <a:t>12</a:t>
            </a:r>
            <a:r>
              <a:rPr lang="th-TH" sz="2800" b="1" dirty="0" smtClean="0">
                <a:latin typeface="AngsanaUPC" pitchFamily="18" charset="-34"/>
                <a:cs typeface="AngsanaUPC" pitchFamily="18" charset="-34"/>
              </a:rPr>
              <a:t> </a:t>
            </a:r>
            <a:r>
              <a:rPr kumimoji="0" lang="th-TH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ngsanaUPC" pitchFamily="18" charset="-34"/>
                <a:cs typeface="AngsanaUPC" pitchFamily="18" charset="-34"/>
              </a:rPr>
              <a:t>เดือน 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ngsanaUPC" pitchFamily="18" charset="-34"/>
                <a:cs typeface="AngsanaUPC" pitchFamily="18" charset="-34"/>
              </a:rPr>
              <a:t/>
            </a:r>
            <a:b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ngsanaUPC" pitchFamily="18" charset="-34"/>
                <a:cs typeface="AngsanaUPC" pitchFamily="18" charset="-34"/>
              </a:rPr>
            </a:br>
            <a:r>
              <a:rPr kumimoji="0" lang="th-TH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ngsanaUPC" pitchFamily="18" charset="-34"/>
                <a:cs typeface="AngsanaUPC" pitchFamily="18" charset="-34"/>
              </a:rPr>
              <a:t>หน่วยงานภายใน </a:t>
            </a:r>
            <a:r>
              <a:rPr kumimoji="0" lang="th-TH" sz="2800" b="1" i="0" u="sng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ngsanaUPC" pitchFamily="18" charset="-34"/>
                <a:cs typeface="AngsanaUPC" pitchFamily="18" charset="-34"/>
              </a:rPr>
              <a:t>สนอ.</a:t>
            </a:r>
            <a:endParaRPr kumimoji="0" lang="th-TH" sz="2800" b="1" i="0" u="sng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ngsanaUPC" pitchFamily="18" charset="-34"/>
              <a:cs typeface="AngsanaUPC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9063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5356</TotalTime>
  <Words>589</Words>
  <Application>Microsoft Office PowerPoint</Application>
  <PresentationFormat>นำเสนอทางหน้าจอ (4:3)</PresentationFormat>
  <Paragraphs>78</Paragraphs>
  <Slides>7</Slides>
  <Notes>4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7</vt:i4>
      </vt:variant>
    </vt:vector>
  </HeadingPairs>
  <TitlesOfParts>
    <vt:vector size="13" baseType="lpstr">
      <vt:lpstr>Angsana New</vt:lpstr>
      <vt:lpstr>AngsanaUPC</vt:lpstr>
      <vt:lpstr>Arial</vt:lpstr>
      <vt:lpstr>Calibri</vt:lpstr>
      <vt:lpstr>Cordia New</vt:lpstr>
      <vt:lpstr>ชุดรูปแบบของ Office</vt:lpstr>
      <vt:lpstr>ผลการดำเนินงานการบริหารความเสี่ยง ปีงบประมาณ 2558 รอบ 12 เดือน  สำนักงานอธิการบดี</vt:lpstr>
      <vt:lpstr>งานนำเสนอ PowerPoint</vt:lpstr>
      <vt:lpstr>งานนำเสนอ PowerPoint</vt:lpstr>
      <vt:lpstr>งานนำเสนอ PowerPoint</vt:lpstr>
      <vt:lpstr>ผลการดำเนินงานการควบคุมภายใน รอบ 12 เดือน ปีงบประมาณ 2558    ภาพรวมสำนักงานอธิการบดี</vt:lpstr>
      <vt:lpstr>ผลการดำเนินงานการควบคุมภายใน ปีงบประมาณ 2558 รอบ 12 เดือน   หน่วยงานภายใน สนอ.</vt:lpstr>
      <vt:lpstr>ผลการดำเนินงานการควบคุมภายใน ปีงบประมาณ 2558 รอบ 12 เดือน   หน่วยงานภายใน สนอ.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Mon</dc:creator>
  <cp:lastModifiedBy>Mon</cp:lastModifiedBy>
  <cp:revision>391</cp:revision>
  <cp:lastPrinted>2015-11-03T08:32:32Z</cp:lastPrinted>
  <dcterms:created xsi:type="dcterms:W3CDTF">2013-05-08T01:13:44Z</dcterms:created>
  <dcterms:modified xsi:type="dcterms:W3CDTF">2015-11-03T08:35:09Z</dcterms:modified>
</cp:coreProperties>
</file>