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8" r:id="rId3"/>
    <p:sldId id="269" r:id="rId4"/>
    <p:sldId id="266" r:id="rId5"/>
    <p:sldId id="259" r:id="rId6"/>
    <p:sldId id="262" r:id="rId7"/>
    <p:sldId id="271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00000"/>
    <a:srgbClr val="CC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6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solidFill>
          <a:schemeClr val="accent5">
            <a:lumMod val="20000"/>
            <a:lumOff val="80000"/>
          </a:schemeClr>
        </a:solidFill>
      </c:spPr>
    </c:floor>
    <c:sideWall>
      <c:thickness val="0"/>
      <c:spPr>
        <a:solidFill>
          <a:schemeClr val="accent5">
            <a:lumMod val="20000"/>
            <a:lumOff val="80000"/>
          </a:schemeClr>
        </a:solidFill>
      </c:spPr>
    </c:sideWall>
    <c:backWall>
      <c:thickness val="0"/>
      <c:spPr>
        <a:solidFill>
          <a:schemeClr val="accent5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อยู่ระหว่างดำเนินการ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74553595219372E-2"/>
                  <c:y val="1.6912123919260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th-TH" sz="1800" b="0">
                    <a:solidFill>
                      <a:schemeClr val="tx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9 เดือน</c:v>
                </c:pt>
                <c:pt idx="1">
                  <c:v>12 เดือน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24.38</c:v>
                </c:pt>
                <c:pt idx="1">
                  <c:v>8.5399999999999991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ลดลงยอมรับ/หมดไป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810140336710554E-2"/>
                  <c:y val="2.4159986789900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b="0">
                    <a:solidFill>
                      <a:schemeClr val="tx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9 เดือน</c:v>
                </c:pt>
                <c:pt idx="1">
                  <c:v>12 เดือน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57.78</c:v>
                </c:pt>
                <c:pt idx="1">
                  <c:v>74.39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ต้องปรับปรุงกิจกรรม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942346965964939E-2"/>
                  <c:y val="2.41601770275144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th-TH" b="0">
                      <a:solidFill>
                        <a:schemeClr val="tx1"/>
                      </a:solidFill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th-TH" b="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9 เดือน</c:v>
                </c:pt>
                <c:pt idx="1">
                  <c:v>12 เดือน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17.84</c:v>
                </c:pt>
                <c:pt idx="1">
                  <c:v>17.07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564544"/>
        <c:axId val="193565104"/>
        <c:axId val="0"/>
      </c:bar3DChart>
      <c:catAx>
        <c:axId val="19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th-TH" sz="2800" b="1">
                <a:solidFill>
                  <a:schemeClr val="tx1"/>
                </a:solidFill>
              </a:defRPr>
            </a:pPr>
            <a:endParaRPr lang="th-TH"/>
          </a:p>
        </c:txPr>
        <c:crossAx val="193565104"/>
        <c:crosses val="autoZero"/>
        <c:auto val="1"/>
        <c:lblAlgn val="ctr"/>
        <c:lblOffset val="100"/>
        <c:noMultiLvlLbl val="0"/>
      </c:catAx>
      <c:valAx>
        <c:axId val="19356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th-TH" b="1">
                <a:solidFill>
                  <a:schemeClr val="bg1"/>
                </a:solidFill>
              </a:defRPr>
            </a:pPr>
            <a:endParaRPr lang="th-TH"/>
          </a:p>
        </c:txPr>
        <c:crossAx val="193564544"/>
        <c:crosses val="autoZero"/>
        <c:crossBetween val="between"/>
      </c:valAx>
      <c:spPr>
        <a:solidFill>
          <a:schemeClr val="accent4">
            <a:lumMod val="75000"/>
          </a:schemeClr>
        </a:solidFill>
        <a:ln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lang="th-TH" sz="2000" b="1"/>
            </a:pPr>
            <a:endParaRPr lang="th-TH"/>
          </a:p>
        </c:txPr>
      </c:legendEntry>
      <c:legendEntry>
        <c:idx val="1"/>
        <c:txPr>
          <a:bodyPr/>
          <a:lstStyle/>
          <a:p>
            <a:pPr>
              <a:defRPr lang="th-TH" sz="2000" b="1"/>
            </a:pPr>
            <a:endParaRPr lang="th-TH"/>
          </a:p>
        </c:txPr>
      </c:legendEntry>
      <c:legendEntry>
        <c:idx val="2"/>
        <c:txPr>
          <a:bodyPr/>
          <a:lstStyle/>
          <a:p>
            <a:pPr>
              <a:defRPr lang="th-TH" sz="2000" b="1"/>
            </a:pPr>
            <a:endParaRPr lang="th-TH"/>
          </a:p>
        </c:txPr>
      </c:legendEntry>
      <c:layout/>
      <c:overlay val="0"/>
      <c:txPr>
        <a:bodyPr/>
        <a:lstStyle/>
        <a:p>
          <a:pPr>
            <a:defRPr lang="th-TH" sz="2000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chemeClr val="bg1">
            <a:lumMod val="8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sideWall>
    <c:backWall>
      <c:thickness val="0"/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7.7358649964818726E-2"/>
          <c:y val="2.7652168322775918E-2"/>
          <c:w val="0.92264127382413696"/>
          <c:h val="0.6904638069133871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อยู่ระหว่างดำเนินการ</c:v>
                </c:pt>
              </c:strCache>
            </c:strRef>
          </c:tx>
          <c:invertIfNegative val="0"/>
          <c:dLbls>
            <c:dLbl>
              <c:idx val="1"/>
              <c:spPr/>
              <c:txPr>
                <a:bodyPr/>
                <a:lstStyle/>
                <a:p>
                  <a:pPr>
                    <a:defRPr b="1">
                      <a:latin typeface="AngsanaUPC" pitchFamily="18" charset="-34"/>
                      <a:cs typeface="AngsanaUPC" pitchFamily="18" charset="-34"/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b="1">
                      <a:latin typeface="AngsanaUPC" pitchFamily="18" charset="-34"/>
                      <a:cs typeface="AngsanaUPC" pitchFamily="18" charset="-34"/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b="1">
                      <a:latin typeface="AngsanaUPC" pitchFamily="18" charset="-34"/>
                      <a:cs typeface="AngsanaUPC" pitchFamily="18" charset="-34"/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9 เดือน</c:v>
                </c:pt>
                <c:pt idx="1">
                  <c:v>12 เดือน</c:v>
                </c:pt>
                <c:pt idx="2">
                  <c:v>9 เดือน</c:v>
                </c:pt>
                <c:pt idx="3">
                  <c:v>12 เดือน</c:v>
                </c:pt>
                <c:pt idx="4">
                  <c:v>9 เดือน</c:v>
                </c:pt>
                <c:pt idx="5">
                  <c:v>12 เดือน</c:v>
                </c:pt>
                <c:pt idx="6">
                  <c:v>9 เดือน</c:v>
                </c:pt>
                <c:pt idx="7">
                  <c:v>12 เดือน</c:v>
                </c:pt>
                <c:pt idx="8">
                  <c:v>9 เดือน</c:v>
                </c:pt>
                <c:pt idx="9">
                  <c:v>12 เดือน</c:v>
                </c:pt>
                <c:pt idx="10">
                  <c:v>9 เดือน</c:v>
                </c:pt>
                <c:pt idx="11">
                  <c:v>12 เดือน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2">
                  <c:v>40</c:v>
                </c:pt>
                <c:pt idx="3">
                  <c:v>20</c:v>
                </c:pt>
                <c:pt idx="8">
                  <c:v>70</c:v>
                </c:pt>
                <c:pt idx="9">
                  <c:v>10</c:v>
                </c:pt>
                <c:pt idx="10">
                  <c:v>62.5</c:v>
                </c:pt>
                <c:pt idx="11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ลดลงยอมรับ/หมดไป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ngsanaUPC" pitchFamily="18" charset="-34"/>
                    <a:cs typeface="AngsanaUPC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9 เดือน</c:v>
                </c:pt>
                <c:pt idx="1">
                  <c:v>12 เดือน</c:v>
                </c:pt>
                <c:pt idx="2">
                  <c:v>9 เดือน</c:v>
                </c:pt>
                <c:pt idx="3">
                  <c:v>12 เดือน</c:v>
                </c:pt>
                <c:pt idx="4">
                  <c:v>9 เดือน</c:v>
                </c:pt>
                <c:pt idx="5">
                  <c:v>12 เดือน</c:v>
                </c:pt>
                <c:pt idx="6">
                  <c:v>9 เดือน</c:v>
                </c:pt>
                <c:pt idx="7">
                  <c:v>12 เดือน</c:v>
                </c:pt>
                <c:pt idx="8">
                  <c:v>9 เดือน</c:v>
                </c:pt>
                <c:pt idx="9">
                  <c:v>12 เดือน</c:v>
                </c:pt>
                <c:pt idx="10">
                  <c:v>9 เดือน</c:v>
                </c:pt>
                <c:pt idx="11">
                  <c:v>12 เดือน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60</c:v>
                </c:pt>
                <c:pt idx="3">
                  <c:v>80</c:v>
                </c:pt>
                <c:pt idx="4">
                  <c:v>100</c:v>
                </c:pt>
                <c:pt idx="5">
                  <c:v>100</c:v>
                </c:pt>
                <c:pt idx="6">
                  <c:v>75</c:v>
                </c:pt>
                <c:pt idx="7">
                  <c:v>100</c:v>
                </c:pt>
                <c:pt idx="8">
                  <c:v>30</c:v>
                </c:pt>
                <c:pt idx="9">
                  <c:v>50</c:v>
                </c:pt>
                <c:pt idx="10">
                  <c:v>25</c:v>
                </c:pt>
                <c:pt idx="11">
                  <c:v>37.5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ต้องปรับปรุงกิจกรรม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810140336710558E-2"/>
                  <c:y val="-2.41601770275143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206760224473705E-2"/>
                  <c:y val="-2.41601770275143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ngsanaUPC" pitchFamily="18" charset="-34"/>
                    <a:cs typeface="AngsanaUPC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Sheet1!$A$2:$A$13</c:f>
              <c:strCache>
                <c:ptCount val="12"/>
                <c:pt idx="0">
                  <c:v>9 เดือน</c:v>
                </c:pt>
                <c:pt idx="1">
                  <c:v>12 เดือน</c:v>
                </c:pt>
                <c:pt idx="2">
                  <c:v>9 เดือน</c:v>
                </c:pt>
                <c:pt idx="3">
                  <c:v>12 เดือน</c:v>
                </c:pt>
                <c:pt idx="4">
                  <c:v>9 เดือน</c:v>
                </c:pt>
                <c:pt idx="5">
                  <c:v>12 เดือน</c:v>
                </c:pt>
                <c:pt idx="6">
                  <c:v>9 เดือน</c:v>
                </c:pt>
                <c:pt idx="7">
                  <c:v>12 เดือน</c:v>
                </c:pt>
                <c:pt idx="8">
                  <c:v>9 เดือน</c:v>
                </c:pt>
                <c:pt idx="9">
                  <c:v>12 เดือน</c:v>
                </c:pt>
                <c:pt idx="10">
                  <c:v>9 เดือน</c:v>
                </c:pt>
                <c:pt idx="11">
                  <c:v>12 เดือน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6">
                  <c:v>25</c:v>
                </c:pt>
                <c:pt idx="9">
                  <c:v>40</c:v>
                </c:pt>
                <c:pt idx="10">
                  <c:v>12.5</c:v>
                </c:pt>
                <c:pt idx="11">
                  <c:v>37.5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178864"/>
        <c:axId val="193179424"/>
        <c:axId val="0"/>
      </c:bar3DChart>
      <c:catAx>
        <c:axId val="19317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AngsanaUPC" pitchFamily="18" charset="-34"/>
                <a:cs typeface="AngsanaUPC" pitchFamily="18" charset="-34"/>
              </a:defRPr>
            </a:pPr>
            <a:endParaRPr lang="th-TH"/>
          </a:p>
        </c:txPr>
        <c:crossAx val="193179424"/>
        <c:crosses val="autoZero"/>
        <c:auto val="1"/>
        <c:lblAlgn val="ctr"/>
        <c:lblOffset val="100"/>
        <c:noMultiLvlLbl val="0"/>
      </c:catAx>
      <c:valAx>
        <c:axId val="19317942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ngsanaUPC" pitchFamily="18" charset="-34"/>
                <a:cs typeface="AngsanaUPC" pitchFamily="18" charset="-34"/>
              </a:defRPr>
            </a:pPr>
            <a:endParaRPr lang="th-TH"/>
          </a:p>
        </c:txPr>
        <c:crossAx val="193178864"/>
        <c:crosses val="autoZero"/>
        <c:crossBetween val="between"/>
      </c:valAx>
      <c:spPr>
        <a:solidFill>
          <a:schemeClr val="tx1">
            <a:lumMod val="75000"/>
            <a:lumOff val="25000"/>
          </a:schemeClr>
        </a:solidFill>
      </c:spPr>
    </c:plotArea>
    <c:legend>
      <c:legendPos val="b"/>
      <c:layout>
        <c:manualLayout>
          <c:xMode val="edge"/>
          <c:yMode val="edge"/>
          <c:x val="0.13050656167979002"/>
          <c:y val="0.91841825753734496"/>
          <c:w val="0.67787565616797896"/>
          <c:h val="6.6218274611705194E-2"/>
        </c:manualLayout>
      </c:layout>
      <c:overlay val="0"/>
      <c:txPr>
        <a:bodyPr/>
        <a:lstStyle/>
        <a:p>
          <a:pPr>
            <a:defRPr sz="2000"/>
          </a:pPr>
          <a:endParaRPr lang="th-TH"/>
        </a:p>
      </c:txPr>
    </c:legend>
    <c:plotVisOnly val="1"/>
    <c:dispBlanksAs val="gap"/>
    <c:showDLblsOverMax val="0"/>
  </c:chart>
  <c:spPr>
    <a:solidFill>
      <a:schemeClr val="tx1">
        <a:lumMod val="75000"/>
        <a:lumOff val="25000"/>
      </a:schemeClr>
    </a:solidFill>
  </c:spPr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chemeClr val="bg1">
            <a:lumMod val="85000"/>
          </a:schemeClr>
        </a:solidFill>
      </c:spPr>
    </c:sideWall>
    <c:backWall>
      <c:thickness val="0"/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7.7358726175863021E-2"/>
          <c:y val="3.8626035463335137E-2"/>
          <c:w val="0.92264127382413741"/>
          <c:h val="0.6904638069133873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อยู่ระหว่างดำเนินการ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latin typeface="AngsanaUPC" pitchFamily="18" charset="-34"/>
                      <a:cs typeface="AngsanaUPC" pitchFamily="18" charset="-34"/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latin typeface="AngsanaUPC" pitchFamily="18" charset="-34"/>
                      <a:cs typeface="AngsanaUPC" pitchFamily="18" charset="-34"/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b="1">
                      <a:latin typeface="AngsanaUPC" pitchFamily="18" charset="-34"/>
                      <a:cs typeface="AngsanaUPC" pitchFamily="18" charset="-34"/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b="1">
                      <a:latin typeface="AngsanaUPC" pitchFamily="18" charset="-34"/>
                      <a:cs typeface="AngsanaUPC" pitchFamily="18" charset="-34"/>
                    </a:defRPr>
                  </a:pPr>
                  <a:endParaRPr lang="th-TH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ngsanaUPC" pitchFamily="18" charset="-34"/>
                    <a:cs typeface="AngsanaUPC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9 เดือน</c:v>
                </c:pt>
                <c:pt idx="1">
                  <c:v>12 เดือน</c:v>
                </c:pt>
                <c:pt idx="2">
                  <c:v>9 เดือน</c:v>
                </c:pt>
                <c:pt idx="3">
                  <c:v>12 เดือน</c:v>
                </c:pt>
                <c:pt idx="4">
                  <c:v>9 เดือน</c:v>
                </c:pt>
                <c:pt idx="5">
                  <c:v>12 เดือน</c:v>
                </c:pt>
                <c:pt idx="6">
                  <c:v>9 เดือน</c:v>
                </c:pt>
                <c:pt idx="7">
                  <c:v>12 เดือน</c:v>
                </c:pt>
                <c:pt idx="8">
                  <c:v>9 เดือน</c:v>
                </c:pt>
                <c:pt idx="9">
                  <c:v>12 เดือน</c:v>
                </c:pt>
                <c:pt idx="10">
                  <c:v>9 เดือน</c:v>
                </c:pt>
                <c:pt idx="11">
                  <c:v>12 เดือน</c:v>
                </c:pt>
                <c:pt idx="12">
                  <c:v>9 เดือน</c:v>
                </c:pt>
                <c:pt idx="13">
                  <c:v>12 เดือน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2">
                  <c:v>35.71</c:v>
                </c:pt>
                <c:pt idx="3">
                  <c:v>20</c:v>
                </c:pt>
                <c:pt idx="4">
                  <c:v>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ลดลงยอมรับ/หมดไป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ngsanaUPC" pitchFamily="18" charset="-34"/>
                    <a:cs typeface="AngsanaUPC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9 เดือน</c:v>
                </c:pt>
                <c:pt idx="1">
                  <c:v>12 เดือน</c:v>
                </c:pt>
                <c:pt idx="2">
                  <c:v>9 เดือน</c:v>
                </c:pt>
                <c:pt idx="3">
                  <c:v>12 เดือน</c:v>
                </c:pt>
                <c:pt idx="4">
                  <c:v>9 เดือน</c:v>
                </c:pt>
                <c:pt idx="5">
                  <c:v>12 เดือน</c:v>
                </c:pt>
                <c:pt idx="6">
                  <c:v>9 เดือน</c:v>
                </c:pt>
                <c:pt idx="7">
                  <c:v>12 เดือน</c:v>
                </c:pt>
                <c:pt idx="8">
                  <c:v>9 เดือน</c:v>
                </c:pt>
                <c:pt idx="9">
                  <c:v>12 เดือน</c:v>
                </c:pt>
                <c:pt idx="10">
                  <c:v>9 เดือน</c:v>
                </c:pt>
                <c:pt idx="11">
                  <c:v>12 เดือน</c:v>
                </c:pt>
                <c:pt idx="12">
                  <c:v>9 เดือน</c:v>
                </c:pt>
                <c:pt idx="13">
                  <c:v>12 เดือน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100</c:v>
                </c:pt>
                <c:pt idx="1">
                  <c:v>100</c:v>
                </c:pt>
                <c:pt idx="3">
                  <c:v>60</c:v>
                </c:pt>
                <c:pt idx="4">
                  <c:v>40</c:v>
                </c:pt>
                <c:pt idx="5">
                  <c:v>40</c:v>
                </c:pt>
                <c:pt idx="6">
                  <c:v>50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ต้องปรับปรุงกิจกรรม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9768153980752402E-3"/>
                  <c:y val="-2.41598740783215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7068022747156603E-3"/>
                  <c:y val="-4.61076852939641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ngsanaUPC" pitchFamily="18" charset="-34"/>
                    <a:cs typeface="AngsanaUPC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Sheet1!$A$2:$A$15</c:f>
              <c:strCache>
                <c:ptCount val="14"/>
                <c:pt idx="0">
                  <c:v>9 เดือน</c:v>
                </c:pt>
                <c:pt idx="1">
                  <c:v>12 เดือน</c:v>
                </c:pt>
                <c:pt idx="2">
                  <c:v>9 เดือน</c:v>
                </c:pt>
                <c:pt idx="3">
                  <c:v>12 เดือน</c:v>
                </c:pt>
                <c:pt idx="4">
                  <c:v>9 เดือน</c:v>
                </c:pt>
                <c:pt idx="5">
                  <c:v>12 เดือน</c:v>
                </c:pt>
                <c:pt idx="6">
                  <c:v>9 เดือน</c:v>
                </c:pt>
                <c:pt idx="7">
                  <c:v>12 เดือน</c:v>
                </c:pt>
                <c:pt idx="8">
                  <c:v>9 เดือน</c:v>
                </c:pt>
                <c:pt idx="9">
                  <c:v>12 เดือน</c:v>
                </c:pt>
                <c:pt idx="10">
                  <c:v>9 เดือน</c:v>
                </c:pt>
                <c:pt idx="11">
                  <c:v>12 เดือน</c:v>
                </c:pt>
                <c:pt idx="12">
                  <c:v>9 เดือน</c:v>
                </c:pt>
                <c:pt idx="13">
                  <c:v>12 เดือน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2">
                  <c:v>64.290000000000006</c:v>
                </c:pt>
                <c:pt idx="3">
                  <c:v>20</c:v>
                </c:pt>
                <c:pt idx="5">
                  <c:v>60</c:v>
                </c:pt>
                <c:pt idx="6">
                  <c:v>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3335952"/>
        <c:axId val="193336512"/>
        <c:axId val="0"/>
      </c:bar3DChart>
      <c:catAx>
        <c:axId val="193335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AngsanaUPC" pitchFamily="18" charset="-34"/>
                <a:cs typeface="AngsanaUPC" pitchFamily="18" charset="-34"/>
              </a:defRPr>
            </a:pPr>
            <a:endParaRPr lang="th-TH"/>
          </a:p>
        </c:txPr>
        <c:crossAx val="193336512"/>
        <c:crosses val="autoZero"/>
        <c:auto val="1"/>
        <c:lblAlgn val="ctr"/>
        <c:lblOffset val="100"/>
        <c:noMultiLvlLbl val="0"/>
      </c:catAx>
      <c:valAx>
        <c:axId val="19333651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ngsanaUPC" pitchFamily="18" charset="-34"/>
                <a:cs typeface="AngsanaUPC" pitchFamily="18" charset="-34"/>
              </a:defRPr>
            </a:pPr>
            <a:endParaRPr lang="th-TH"/>
          </a:p>
        </c:txPr>
        <c:crossAx val="193335952"/>
        <c:crosses val="autoZero"/>
        <c:crossBetween val="between"/>
      </c:valAx>
      <c:spPr>
        <a:solidFill>
          <a:schemeClr val="tx1">
            <a:lumMod val="75000"/>
            <a:lumOff val="25000"/>
          </a:schemeClr>
        </a:solidFill>
      </c:spPr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th-TH"/>
        </a:p>
      </c:txPr>
    </c:legend>
    <c:plotVisOnly val="1"/>
    <c:dispBlanksAs val="gap"/>
    <c:showDLblsOverMax val="0"/>
  </c:chart>
  <c:spPr>
    <a:solidFill>
      <a:schemeClr val="tx1">
        <a:lumMod val="75000"/>
        <a:lumOff val="25000"/>
      </a:schemeClr>
    </a:solidFill>
  </c:spPr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0.14169</cdr:x>
      <cdr:y>0.71852</cdr:y>
    </cdr:from>
    <cdr:to>
      <cdr:x>0.25194</cdr:x>
      <cdr:y>0.81807</cdr:y>
    </cdr:to>
    <cdr:sp macro="" textlink="">
      <cdr:nvSpPr>
        <cdr:cNvPr id="2" name="สี่เหลี่ยมผืนผ้า 1"/>
        <cdr:cNvSpPr/>
      </cdr:nvSpPr>
      <cdr:spPr>
        <a:xfrm xmlns:a="http://schemas.openxmlformats.org/drawingml/2006/main">
          <a:off x="1295636" y="4157654"/>
          <a:ext cx="1008112" cy="576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th-TH"/>
          </a:defPPr>
          <a:lvl1pPr marL="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1. กองวิเทศฯ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0.38526</cdr:x>
      <cdr:y>0.75585</cdr:y>
    </cdr:from>
    <cdr:to>
      <cdr:x>0.49551</cdr:x>
      <cdr:y>0.8554</cdr:y>
    </cdr:to>
    <cdr:sp macro="" textlink="">
      <cdr:nvSpPr>
        <cdr:cNvPr id="3" name="สี่เหลี่ยมผืนผ้า 2"/>
        <cdr:cNvSpPr/>
      </cdr:nvSpPr>
      <cdr:spPr>
        <a:xfrm xmlns:a="http://schemas.openxmlformats.org/drawingml/2006/main">
          <a:off x="3522814" y="4373678"/>
          <a:ext cx="1008112" cy="576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th-TH"/>
          </a:defPPr>
          <a:lvl1pPr marL="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</a:t>
          </a:r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 ศูนย์ศิลป์ฯ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0.626</cdr:x>
      <cdr:y>0.81807</cdr:y>
    </cdr:from>
    <cdr:to>
      <cdr:x>0.73625</cdr:x>
      <cdr:y>0.91762</cdr:y>
    </cdr:to>
    <cdr:sp macro="" textlink="">
      <cdr:nvSpPr>
        <cdr:cNvPr id="4" name="สี่เหลี่ยมผืนผ้า 3"/>
        <cdr:cNvSpPr/>
      </cdr:nvSpPr>
      <cdr:spPr>
        <a:xfrm xmlns:a="http://schemas.openxmlformats.org/drawingml/2006/main">
          <a:off x="5724128" y="4733718"/>
          <a:ext cx="1008112" cy="576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th-TH"/>
          </a:defPPr>
          <a:lvl1pPr marL="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5. ศูนย์ </a:t>
          </a:r>
          <a:r>
            <a:rPr lang="en-U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IT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0.74881</cdr:x>
      <cdr:y>0.83751</cdr:y>
    </cdr:from>
    <cdr:to>
      <cdr:x>0.87481</cdr:x>
      <cdr:y>0.93707</cdr:y>
    </cdr:to>
    <cdr:sp macro="" textlink="">
      <cdr:nvSpPr>
        <cdr:cNvPr id="5" name="สี่เหลี่ยมผืนผ้า 4"/>
        <cdr:cNvSpPr/>
      </cdr:nvSpPr>
      <cdr:spPr>
        <a:xfrm xmlns:a="http://schemas.openxmlformats.org/drawingml/2006/main">
          <a:off x="6847121" y="4846221"/>
          <a:ext cx="1152128" cy="576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th-TH"/>
          </a:defPPr>
          <a:lvl1pPr marL="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6. กองสวัสดิ์ฯ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0.17098</cdr:x>
      <cdr:y>0.73096</cdr:y>
    </cdr:from>
    <cdr:to>
      <cdr:x>0.26387</cdr:x>
      <cdr:y>0.83051</cdr:y>
    </cdr:to>
    <cdr:sp macro="" textlink="">
      <cdr:nvSpPr>
        <cdr:cNvPr id="2" name="สี่เหลี่ยมผืนผ้า 1"/>
        <cdr:cNvSpPr/>
      </cdr:nvSpPr>
      <cdr:spPr>
        <a:xfrm xmlns:a="http://schemas.openxmlformats.org/drawingml/2006/main">
          <a:off x="1477398" y="4229662"/>
          <a:ext cx="802659" cy="5760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7. กองแนะแนวฯ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0.46264</cdr:x>
      <cdr:y>0.78074</cdr:y>
    </cdr:from>
    <cdr:to>
      <cdr:x>0.55713</cdr:x>
      <cdr:y>0.8803</cdr:y>
    </cdr:to>
    <cdr:sp macro="" textlink="">
      <cdr:nvSpPr>
        <cdr:cNvPr id="4" name="สี่เหลี่ยมผืนผ้า 3"/>
        <cdr:cNvSpPr/>
      </cdr:nvSpPr>
      <cdr:spPr>
        <a:xfrm xmlns:a="http://schemas.openxmlformats.org/drawingml/2006/main">
          <a:off x="3997678" y="4517694"/>
          <a:ext cx="816485" cy="57609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10. กองแผนงาน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0.56264</cdr:x>
      <cdr:y>0.80562</cdr:y>
    </cdr:from>
    <cdr:to>
      <cdr:x>0.65714</cdr:x>
      <cdr:y>0.90517</cdr:y>
    </cdr:to>
    <cdr:sp macro="" textlink="">
      <cdr:nvSpPr>
        <cdr:cNvPr id="5" name="สี่เหลี่ยมผืนผ้า 4"/>
        <cdr:cNvSpPr/>
      </cdr:nvSpPr>
      <cdr:spPr>
        <a:xfrm xmlns:a="http://schemas.openxmlformats.org/drawingml/2006/main">
          <a:off x="4861774" y="4661710"/>
          <a:ext cx="816571" cy="5760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11. </a:t>
          </a:r>
          <a:r>
            <a:rPr lang="th-TH" sz="1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กจน</a:t>
          </a:r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0.66264</cdr:x>
      <cdr:y>0.81807</cdr:y>
    </cdr:from>
    <cdr:to>
      <cdr:x>0.76502</cdr:x>
      <cdr:y>0.91762</cdr:y>
    </cdr:to>
    <cdr:sp macro="" textlink="">
      <cdr:nvSpPr>
        <cdr:cNvPr id="6" name="สี่เหลี่ยมผืนผ้า 5"/>
        <cdr:cNvSpPr/>
      </cdr:nvSpPr>
      <cdr:spPr>
        <a:xfrm xmlns:a="http://schemas.openxmlformats.org/drawingml/2006/main">
          <a:off x="5725870" y="4733718"/>
          <a:ext cx="884661" cy="57604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12 กองอาคารฯ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0.77562</cdr:x>
      <cdr:y>0.84296</cdr:y>
    </cdr:from>
    <cdr:to>
      <cdr:x>0.87799</cdr:x>
      <cdr:y>0.94251</cdr:y>
    </cdr:to>
    <cdr:sp macro="" textlink="">
      <cdr:nvSpPr>
        <cdr:cNvPr id="7" name="สี่เหลี่ยมผืนผ้า 6"/>
        <cdr:cNvSpPr/>
      </cdr:nvSpPr>
      <cdr:spPr>
        <a:xfrm xmlns:a="http://schemas.openxmlformats.org/drawingml/2006/main">
          <a:off x="7092280" y="4877734"/>
          <a:ext cx="936104" cy="576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13. กองคลัง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0.37098</cdr:x>
      <cdr:y>0.76829</cdr:y>
    </cdr:from>
    <cdr:to>
      <cdr:x>0.4576</cdr:x>
      <cdr:y>0.86784</cdr:y>
    </cdr:to>
    <cdr:sp macro="" textlink="">
      <cdr:nvSpPr>
        <cdr:cNvPr id="8" name="สี่เหลี่ยมผืนผ้า 7"/>
        <cdr:cNvSpPr/>
      </cdr:nvSpPr>
      <cdr:spPr>
        <a:xfrm xmlns:a="http://schemas.openxmlformats.org/drawingml/2006/main">
          <a:off x="3205590" y="4445686"/>
          <a:ext cx="748480" cy="57604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9. กอง กลาง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0.27163</cdr:x>
      <cdr:y>0.7434</cdr:y>
    </cdr:from>
    <cdr:to>
      <cdr:x>0.35825</cdr:x>
      <cdr:y>0.84296</cdr:y>
    </cdr:to>
    <cdr:sp macro="" textlink="">
      <cdr:nvSpPr>
        <cdr:cNvPr id="9" name="สี่เหลี่ยมผืนผ้า 8"/>
        <cdr:cNvSpPr/>
      </cdr:nvSpPr>
      <cdr:spPr>
        <a:xfrm xmlns:a="http://schemas.openxmlformats.org/drawingml/2006/main">
          <a:off x="2483768" y="4301670"/>
          <a:ext cx="792088" cy="57606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th-TH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8. กองกิจฯ</a:t>
          </a:r>
          <a:endParaRPr lang="th-TH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CC4F0-FEDF-467F-AA80-1C80D10C8039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7B4BA-A7A7-4A67-A584-846FD5BF951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99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7B4BA-A7A7-4A67-A584-846FD5BF9511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7185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7B4BA-A7A7-4A67-A584-846FD5BF9511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5516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7B4BA-A7A7-4A67-A584-846FD5BF9511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2178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7B4BA-A7A7-4A67-A584-846FD5BF9511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069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5AD3-A9CB-4521-824E-E5C7B38818CB}" type="datetimeFigureOut">
              <a:rPr lang="th-TH" smtClean="0"/>
              <a:pPr/>
              <a:t>03/11/58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3ED6-E26B-400D-9501-14CDA7D572B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79512" y="836712"/>
            <a:ext cx="8784976" cy="7552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ยุทธศาสตร์ที่ 1 การบริหารจัดการที่มีประสิทธิภาพและประสิทธิผลและเป็นสากล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5108539" y="2126920"/>
            <a:ext cx="3753887" cy="10889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ไม่เกิดเหตุการณ์ที่ระบบสารสนเทศของสำนักงานอธิการบดีไม่สามารถใช้งานได้ ตั้งแต่ 2 วันขึ้นไป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202625" y="2172536"/>
            <a:ext cx="3569937" cy="11744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ระบบสารสนเทศไม่สามารถใช้งานได้ เนื่องจากถูกก่อกวนหรือถูก</a:t>
            </a:r>
            <a:r>
              <a:rPr lang="th-TH" sz="2200" b="1" dirty="0" err="1" smtClean="0">
                <a:latin typeface="AngsanaUPC" pitchFamily="18" charset="-34"/>
                <a:cs typeface="AngsanaUPC" pitchFamily="18" charset="-34"/>
              </a:rPr>
              <a:t>แฮคเกอร์</a:t>
            </a:r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ทำลายซอฟแวร์หรือข้อมูล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5186" y="170247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ปัจจัยเสี่ยง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52" y="338010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ผลกิจกรรม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6253" y="3882036"/>
            <a:ext cx="8716173" cy="1785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- จัดทำนโยบายและแนวปฏิบัติการรักษาความมั่นคงปลอดภัยด้านสารสนเทศ</a:t>
            </a:r>
          </a:p>
          <a:p>
            <a:r>
              <a:rPr lang="th-TH" sz="2200" b="1" dirty="0">
                <a:latin typeface="AngsanaUPC" pitchFamily="18" charset="-34"/>
                <a:cs typeface="AngsanaUPC" pitchFamily="18" charset="-34"/>
              </a:rPr>
              <a:t>-</a:t>
            </a:r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 จัดผู้รับผิดชอบดูแลห้องบริการเครือข่าย</a:t>
            </a:r>
          </a:p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- จัดระบบสนับสนุนห้องบริการเครื่องแม่ข่าย</a:t>
            </a:r>
          </a:p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- กำหนดแนวปฏิบัติในการสำรองไฟล์ข้อมูล</a:t>
            </a:r>
          </a:p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- จัดหาอุปกรณ์สำรองข้อมูลขนาดใหญ่ และระบบบริหารจัดการเครื่องแม่ข่ายเสมือน (</a:t>
            </a:r>
            <a:r>
              <a:rPr lang="en-US" sz="2200" b="1" dirty="0" smtClean="0">
                <a:latin typeface="AngsanaUPC" pitchFamily="18" charset="-34"/>
                <a:cs typeface="AngsanaUPC" pitchFamily="18" charset="-34"/>
              </a:rPr>
              <a:t>Hipper V)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3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130622"/>
            <a:ext cx="8784976" cy="6340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ผลการดำเนินงาน</a:t>
            </a:r>
            <a:r>
              <a:rPr lang="th-TH" sz="2400" b="1" u="sng" dirty="0" smtClean="0">
                <a:latin typeface="AngsanaUPC" pitchFamily="18" charset="-34"/>
                <a:cs typeface="AngsanaUPC" pitchFamily="18" charset="-34"/>
              </a:rPr>
              <a:t>การบริหารความเสี่ยง</a:t>
            </a: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 ปีงบประมาณ 2558 รอบ 12 เดือน  </a:t>
            </a:r>
            <a:r>
              <a:rPr lang="th-TH" sz="2400" b="1" u="sng" dirty="0" smtClean="0">
                <a:latin typeface="AngsanaUPC" pitchFamily="18" charset="-34"/>
                <a:cs typeface="AngsanaUPC" pitchFamily="18" charset="-34"/>
              </a:rPr>
              <a:t>สำนักงานอธิการบดี</a:t>
            </a:r>
            <a:endParaRPr lang="th-TH" sz="2400" b="1" u="sng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3956103" y="2369546"/>
            <a:ext cx="1096472" cy="73485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ตัวชี้วัด</a:t>
            </a:r>
            <a:endParaRPr lang="th-TH" sz="24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ลูกศรลง 2"/>
          <p:cNvSpPr/>
          <p:nvPr/>
        </p:nvSpPr>
        <p:spPr>
          <a:xfrm>
            <a:off x="611561" y="1700808"/>
            <a:ext cx="278174" cy="449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ลูกศรลง 20"/>
          <p:cNvSpPr/>
          <p:nvPr/>
        </p:nvSpPr>
        <p:spPr>
          <a:xfrm>
            <a:off x="608601" y="3423486"/>
            <a:ext cx="281134" cy="4254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ลูกศรขึ้น 8"/>
          <p:cNvSpPr/>
          <p:nvPr/>
        </p:nvSpPr>
        <p:spPr>
          <a:xfrm>
            <a:off x="5052575" y="3318123"/>
            <a:ext cx="1263661" cy="461665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บรรลุ</a:t>
            </a:r>
            <a:endParaRPr lang="th-TH" sz="20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วงเล็บเหลี่ยมคู่ 9"/>
          <p:cNvSpPr/>
          <p:nvPr/>
        </p:nvSpPr>
        <p:spPr>
          <a:xfrm>
            <a:off x="5981255" y="3215876"/>
            <a:ext cx="3162745" cy="914400"/>
          </a:xfrm>
          <a:prstGeom prst="bracketPair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h-TH" sz="2400" b="1" u="sng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ผล</a:t>
            </a:r>
            <a:r>
              <a:rPr lang="th-TH" sz="2400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 ไม่มีการเกิดเหตุการณ์</a:t>
            </a:r>
            <a:endParaRPr lang="th-TH" sz="2400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459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79512" y="260648"/>
            <a:ext cx="8784976" cy="7552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ยุทธศาสตร์ที่ 3 เป็นหน่วยงานต้นแบบที่มีการพัฒนาด้านกายภาพสอดคล้องกับทิศทางการพัฒนามหาวิทยาลัย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5108539" y="1763980"/>
            <a:ext cx="3753887" cy="10889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>
                <a:latin typeface="AngsanaUPC" pitchFamily="18" charset="-34"/>
                <a:cs typeface="AngsanaUPC" pitchFamily="18" charset="-34"/>
              </a:rPr>
              <a:t>ร้อยละ </a:t>
            </a:r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80 ของความสำเร็จในการดำเนินโครงการสำนักงานอธิการบดี </a:t>
            </a:r>
            <a:r>
              <a:rPr lang="en-US" sz="2200" b="1" dirty="0" smtClean="0">
                <a:latin typeface="AngsanaUPC" pitchFamily="18" charset="-34"/>
                <a:cs typeface="AngsanaUPC" pitchFamily="18" charset="-34"/>
              </a:rPr>
              <a:t>Go Green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202625" y="1700808"/>
            <a:ext cx="3569937" cy="14942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บุคลากรที่เกี่ยวข้องไม่สนใจให้ความร่วมมือในการดำเนินตามโครงการ </a:t>
            </a:r>
            <a:r>
              <a:rPr lang="en-US" sz="2200" b="1" dirty="0" smtClean="0">
                <a:latin typeface="AngsanaUPC" pitchFamily="18" charset="-34"/>
                <a:cs typeface="AngsanaUPC" pitchFamily="18" charset="-34"/>
              </a:rPr>
              <a:t>Go Green</a:t>
            </a:r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 ส่งผลต่อการบรรลุหน่วยงานต้นแบบ</a:t>
            </a:r>
            <a:r>
              <a:rPr lang="en-US" sz="2200" b="1" dirty="0" smtClean="0">
                <a:latin typeface="AngsanaUPC" pitchFamily="18" charset="-34"/>
                <a:cs typeface="AngsanaUPC" pitchFamily="18" charset="-34"/>
              </a:rPr>
              <a:t> green office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5186" y="119675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ปัจจัยเสี่ยง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52" y="3327375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ผลกิจกรรม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6253" y="3753614"/>
            <a:ext cx="8716173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- จัดกิจกรรมตลาดนัดอาหารปลอดภัยซึ่งจัดทุกวันอังคารสิ้นเดือน บริเวณลานจอดรถด้านข้างอาคาร</a:t>
            </a:r>
            <a:r>
              <a:rPr lang="th-TH" sz="2200" b="1" dirty="0" err="1" smtClean="0">
                <a:latin typeface="AngsanaUPC" pitchFamily="18" charset="-34"/>
                <a:cs typeface="AngsanaUPC" pitchFamily="18" charset="-34"/>
              </a:rPr>
              <a:t>อิงค</a:t>
            </a:r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ศรีกสิการ</a:t>
            </a:r>
          </a:p>
          <a:p>
            <a:r>
              <a:rPr lang="th-TH" sz="2200" b="1" dirty="0">
                <a:latin typeface="AngsanaUPC" pitchFamily="18" charset="-34"/>
                <a:cs typeface="AngsanaUPC" pitchFamily="18" charset="-34"/>
              </a:rPr>
              <a:t>-</a:t>
            </a:r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 จัดสำนักงานด้านความสะอาดของอาคารสถานที่ การลดการใช้พลังงานและวัสดุสำนักงาน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3956103" y="1974064"/>
            <a:ext cx="1096472" cy="73485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ตัวชี้วัด</a:t>
            </a:r>
            <a:endParaRPr lang="th-TH" sz="24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ลูกศรลง 2"/>
          <p:cNvSpPr/>
          <p:nvPr/>
        </p:nvSpPr>
        <p:spPr>
          <a:xfrm>
            <a:off x="611561" y="1124744"/>
            <a:ext cx="278174" cy="449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ลูกศรลง 20"/>
          <p:cNvSpPr/>
          <p:nvPr/>
        </p:nvSpPr>
        <p:spPr>
          <a:xfrm>
            <a:off x="608601" y="3291542"/>
            <a:ext cx="281134" cy="4254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ลูกศรขึ้น 8"/>
          <p:cNvSpPr/>
          <p:nvPr/>
        </p:nvSpPr>
        <p:spPr>
          <a:xfrm>
            <a:off x="5052575" y="2924944"/>
            <a:ext cx="1263661" cy="461665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วงเล็บเหลี่ยมคู่ 9"/>
          <p:cNvSpPr/>
          <p:nvPr/>
        </p:nvSpPr>
        <p:spPr>
          <a:xfrm>
            <a:off x="6143636" y="2874640"/>
            <a:ext cx="2967441" cy="914400"/>
          </a:xfrm>
          <a:prstGeom prst="bracketPair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h-TH" sz="2400" b="1" u="sng" dirty="0" smtClean="0">
                <a:solidFill>
                  <a:srgbClr val="7030A0"/>
                </a:solidFill>
              </a:rPr>
              <a:t>ผล</a:t>
            </a:r>
            <a:r>
              <a:rPr lang="th-TH" sz="2400" b="1" dirty="0" smtClean="0">
                <a:solidFill>
                  <a:srgbClr val="7030A0"/>
                </a:solidFill>
              </a:rPr>
              <a:t> ร้อยละ </a:t>
            </a:r>
            <a:r>
              <a:rPr lang="th-TH" sz="2400" b="1" dirty="0" smtClean="0">
                <a:solidFill>
                  <a:srgbClr val="7030A0"/>
                </a:solidFill>
              </a:rPr>
              <a:t>15.71</a:t>
            </a:r>
          </a:p>
          <a:p>
            <a:pPr algn="ctr"/>
            <a:r>
              <a:rPr lang="th-TH" sz="2400" b="1" u="sng" dirty="0" smtClean="0">
                <a:solidFill>
                  <a:srgbClr val="C00000"/>
                </a:solidFill>
              </a:rPr>
              <a:t>ปรับเป็น ร้อยละ 52.45</a:t>
            </a:r>
            <a:endParaRPr lang="th-TH" sz="2400" b="1" u="sng" dirty="0">
              <a:solidFill>
                <a:srgbClr val="C00000"/>
              </a:solidFill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131979" y="4833734"/>
            <a:ext cx="8716173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200" b="1" u="sng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ปัญหา</a:t>
            </a:r>
            <a:r>
              <a:rPr lang="th-TH" sz="22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- ขาดงบประมาณในการจัดกิจกรรมให้ครบทุกกิจกรรม</a:t>
            </a:r>
          </a:p>
          <a:p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           - บุคลากรบางส่วนยังไม่ให้ความสนใจหรือไม่ให้ความร่วมมือในกิจกรรม</a:t>
            </a:r>
            <a:endParaRPr lang="th-TH" sz="2200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216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79512" y="260648"/>
            <a:ext cx="8784976" cy="7552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ความเสี่ยงจากเหตุการณ์ภายนอก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5108539" y="1772816"/>
            <a:ext cx="3753887" cy="10889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ไม่มีการสูญเสียชีวิตและทรัพย์สินโดยมีสาเหตุมาจากภัยธรรมชาติและไฟไหม้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202625" y="1484784"/>
            <a:ext cx="3569937" cy="18275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ความไม่ปลอดภัยต่อชีวิตและทรัพย์สินอันมีสาเหตุมาจากการเกิดภัยธรรมชาติ และไฟไหม้ ได้แก่ แผ่นดินไหว ไฟไหม้ ส่งผลกระต่อชีวิตและทรัพย์สินทางราชการ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5186" y="105273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ปัจจัยเสี่ยง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9735" y="335699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ผลกิจกรรม</a:t>
            </a:r>
            <a:endParaRPr lang="th-TH" sz="24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3789040"/>
            <a:ext cx="8784976" cy="21236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- กำหนดแผนการสำรวจการเสื่อมสภาพของอาคารและเจ้าหน้าที่ที่รับผิดชอบของแต่ละอาคาร และการดำเนินการแก้ไขปัญหา</a:t>
            </a:r>
          </a:p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- สำรวจจุดเสี่ยงการเกิดไฟฟ้าลัดวงจรภายในอาคาร เพื่อเสนอข้อมูลให้ผู้ที่เกี่ยวข้องนำประเด็นดังกล่าวไปแก้ไขปัญหา</a:t>
            </a:r>
          </a:p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- กำหนดแผนการฝึกซ้อมบรรเทาสาธารณภัยกรณีเกิดแผ่นดินไหวร่วมกับ </a:t>
            </a:r>
            <a:r>
              <a:rPr lang="th-TH" sz="2200" b="1" dirty="0" err="1" smtClean="0">
                <a:latin typeface="AngsanaUPC" pitchFamily="18" charset="-34"/>
                <a:cs typeface="AngsanaUPC" pitchFamily="18" charset="-34"/>
              </a:rPr>
              <a:t>ปภ</a:t>
            </a:r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. เชียงใหม่</a:t>
            </a:r>
          </a:p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- กำหนดแผนการตรวจเช็คอุปกรณ์และแผนกรณีเกิดไฟไหม้</a:t>
            </a:r>
          </a:p>
          <a:p>
            <a:r>
              <a:rPr lang="th-TH" sz="2200" b="1" dirty="0" smtClean="0">
                <a:latin typeface="AngsanaUPC" pitchFamily="18" charset="-34"/>
                <a:cs typeface="AngsanaUPC" pitchFamily="18" charset="-34"/>
              </a:rPr>
              <a:t>- จัดทำแผนซ้อมหนีไฟเตรียมพร้อมรับสถานการณ์เหตุฉุกเฉินกรณีการเกิดอัคคีภัย</a:t>
            </a:r>
            <a:endParaRPr lang="th-TH" sz="2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3956103" y="1974064"/>
            <a:ext cx="1096472" cy="73485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ตัวชี้วัด</a:t>
            </a:r>
            <a:endParaRPr lang="th-TH" sz="24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ลูกศรลง 2"/>
          <p:cNvSpPr/>
          <p:nvPr/>
        </p:nvSpPr>
        <p:spPr>
          <a:xfrm>
            <a:off x="611561" y="1035167"/>
            <a:ext cx="278174" cy="449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ลูกศรลง 20"/>
          <p:cNvSpPr/>
          <p:nvPr/>
        </p:nvSpPr>
        <p:spPr>
          <a:xfrm>
            <a:off x="611561" y="3356992"/>
            <a:ext cx="281134" cy="4254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ลูกศรขึ้น 8"/>
          <p:cNvSpPr/>
          <p:nvPr/>
        </p:nvSpPr>
        <p:spPr>
          <a:xfrm>
            <a:off x="5052575" y="2924944"/>
            <a:ext cx="1263661" cy="461665"/>
          </a:xfrm>
          <a:prstGeom prst="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วงเล็บเหลี่ยมคู่ 9"/>
          <p:cNvSpPr/>
          <p:nvPr/>
        </p:nvSpPr>
        <p:spPr>
          <a:xfrm>
            <a:off x="5868144" y="2979770"/>
            <a:ext cx="3162745" cy="914400"/>
          </a:xfrm>
          <a:prstGeom prst="bracketPair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h-TH" sz="2400" b="1" u="sng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ผล</a:t>
            </a:r>
            <a:r>
              <a:rPr lang="th-TH" sz="2400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 ไม่มีการเกิดเหตุการณ์</a:t>
            </a:r>
            <a:endParaRPr lang="th-TH" sz="2400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202625" y="6075149"/>
            <a:ext cx="8716173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200" b="1" u="sng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ปัญหา</a:t>
            </a:r>
            <a:r>
              <a:rPr lang="th-TH" sz="22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- งบประมาณซ่อมแซมไม่เพียงพอ</a:t>
            </a:r>
            <a:endParaRPr lang="th-TH" sz="2200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36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051720" y="155679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แผน</a:t>
            </a:r>
            <a:endParaRPr lang="th-TH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2" name="สี่เหลี่ยมผืนผ้า 51"/>
          <p:cNvSpPr/>
          <p:nvPr/>
        </p:nvSpPr>
        <p:spPr>
          <a:xfrm>
            <a:off x="560601" y="310288"/>
            <a:ext cx="799288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h-TH" b="1" dirty="0" smtClean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สรุปผลตามตัวชี้วัดความสำเร็จของ</a:t>
            </a:r>
            <a:r>
              <a:rPr lang="th-TH" b="1" u="sng" dirty="0" smtClean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แผนบริหารความเสี่ยง </a:t>
            </a:r>
          </a:p>
          <a:p>
            <a:pPr lvl="0" algn="ctr"/>
            <a:r>
              <a:rPr lang="th-TH" b="1" dirty="0" smtClean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สำนักงานอธิการบดี รอบ 12 เดือน ปี 2558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24055" y="164577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ผล </a:t>
            </a:r>
            <a:r>
              <a:rPr lang="en-US" b="1" dirty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9</a:t>
            </a: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เดือน </a:t>
            </a:r>
            <a:endParaRPr lang="th-TH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5" name="สี่เหลี่ยมผืนผ้า 54"/>
          <p:cNvSpPr/>
          <p:nvPr/>
        </p:nvSpPr>
        <p:spPr>
          <a:xfrm>
            <a:off x="5768424" y="2390943"/>
            <a:ext cx="1467872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ร้อยละ 66.67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6" name="สี่เหลี่ยมผืนผ้า 55"/>
          <p:cNvSpPr/>
          <p:nvPr/>
        </p:nvSpPr>
        <p:spPr>
          <a:xfrm>
            <a:off x="5767114" y="4296341"/>
            <a:ext cx="1469182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ร้อยละ 83.33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7" name="รูปห้าเหลี่ยม 56"/>
          <p:cNvSpPr/>
          <p:nvPr/>
        </p:nvSpPr>
        <p:spPr>
          <a:xfrm>
            <a:off x="323528" y="2240477"/>
            <a:ext cx="5292588" cy="74834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บรรลุเป้าหมายตาม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KPI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อย่างน้อยร้อยละ 65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8" name="รูปห้าเหลี่ยม 57"/>
          <p:cNvSpPr/>
          <p:nvPr/>
        </p:nvSpPr>
        <p:spPr>
          <a:xfrm>
            <a:off x="341530" y="3235809"/>
            <a:ext cx="5274586" cy="71756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ปัจจัยเสี่ยงลดลง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อย่างน้อยร้อยละ 80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9" name="สี่เหลี่ยมผืนผ้า 58"/>
          <p:cNvSpPr/>
          <p:nvPr/>
        </p:nvSpPr>
        <p:spPr>
          <a:xfrm>
            <a:off x="5767114" y="3349764"/>
            <a:ext cx="1469182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ร้อยละ 66.67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0" name="รูปห้าเหลี่ยม 59"/>
          <p:cNvSpPr/>
          <p:nvPr/>
        </p:nvSpPr>
        <p:spPr>
          <a:xfrm>
            <a:off x="356252" y="4161907"/>
            <a:ext cx="5259864" cy="792088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ดำเนินการตามแผนแล้วเสร็จไม่น้อยกว่าร้อยละ 100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TextBox 53"/>
          <p:cNvSpPr txBox="1"/>
          <p:nvPr/>
        </p:nvSpPr>
        <p:spPr>
          <a:xfrm>
            <a:off x="7464708" y="164577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ผล </a:t>
            </a: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12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เดือน </a:t>
            </a:r>
            <a:endParaRPr lang="th-TH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388604" y="2390943"/>
            <a:ext cx="146787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ร้อยละ 66.67</a:t>
            </a: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7384768" y="3332980"/>
            <a:ext cx="146787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ร้อยละ 66.67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7384768" y="4300941"/>
            <a:ext cx="146787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ร้อยละ 100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20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885798"/>
              </p:ext>
            </p:extLst>
          </p:nvPr>
        </p:nvGraphicFramePr>
        <p:xfrm>
          <a:off x="179512" y="1268760"/>
          <a:ext cx="88569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ชื่อเรื่อง 1"/>
          <p:cNvSpPr txBox="1"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ผ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ลการดำเนินงาน</a:t>
            </a:r>
            <a:r>
              <a:rPr kumimoji="0" lang="th-TH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การควบคุมภายใน </a:t>
            </a:r>
            <a:r>
              <a:rPr kumimoji="0" lang="th-TH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รอบ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12 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เดือน ปีงบประมาณ 2558  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 </a:t>
            </a:r>
            <a:br>
              <a:rPr lang="th-TH" sz="2800" b="1" dirty="0" smtClean="0">
                <a:latin typeface="AngsanaUPC" pitchFamily="18" charset="-34"/>
                <a:cs typeface="AngsanaUPC" pitchFamily="18" charset="-34"/>
              </a:rPr>
            </a:br>
            <a:r>
              <a:rPr kumimoji="0" lang="th-TH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ภาพรวม</a:t>
            </a:r>
            <a:r>
              <a:rPr kumimoji="0" lang="th-TH" sz="2800" b="1" i="0" u="sng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สำนักงานอธิการบดี</a:t>
            </a:r>
            <a:endParaRPr kumimoji="0" lang="th-TH" sz="2800" b="1" i="0" u="sng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587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897365"/>
              </p:ext>
            </p:extLst>
          </p:nvPr>
        </p:nvGraphicFramePr>
        <p:xfrm>
          <a:off x="107504" y="1071546"/>
          <a:ext cx="8928992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ชื่อเรื่อง 1"/>
          <p:cNvSpPr txBox="1">
            <a:spLocks noGrp="1"/>
          </p:cNvSpPr>
          <p:nvPr>
            <p:ph type="title"/>
          </p:nvPr>
        </p:nvSpPr>
        <p:spPr>
          <a:xfrm>
            <a:off x="107504" y="44624"/>
            <a:ext cx="8928992" cy="7780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ผ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ลการดำเนินงาน</a:t>
            </a:r>
            <a:r>
              <a:rPr kumimoji="0" lang="th-TH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การควบคุมภายใน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ปีงบประมาณ 2558 รอบ </a:t>
            </a:r>
            <a:r>
              <a:rPr lang="th-TH" sz="2800" b="1" noProof="0" dirty="0" smtClean="0">
                <a:latin typeface="AngsanaUPC" pitchFamily="18" charset="-34"/>
                <a:cs typeface="AngsanaUPC" pitchFamily="18" charset="-34"/>
              </a:rPr>
              <a:t>12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เดือน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</a:br>
            <a:r>
              <a:rPr kumimoji="0" lang="th-TH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หน่วยงานภายใน </a:t>
            </a:r>
            <a:r>
              <a:rPr kumimoji="0" lang="th-TH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สนอ.</a:t>
            </a:r>
            <a:endParaRPr kumimoji="0" lang="th-TH" sz="2800" b="1" i="0" u="sng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411760" y="5341703"/>
            <a:ext cx="1008112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r>
              <a:rPr lang="th-TH" sz="1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สนง</a:t>
            </a:r>
            <a:r>
              <a:rPr lang="th-TH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.คุณภาพฯ</a:t>
            </a:r>
            <a:endParaRPr lang="th-TH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644008" y="5629735"/>
            <a:ext cx="1008112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</a:t>
            </a:r>
            <a:r>
              <a:rPr lang="th-TH" sz="1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สนง</a:t>
            </a:r>
            <a:r>
              <a:rPr lang="th-TH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.ตรวจสอบฯ</a:t>
            </a:r>
            <a:endParaRPr lang="th-TH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06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521892"/>
              </p:ext>
            </p:extLst>
          </p:nvPr>
        </p:nvGraphicFramePr>
        <p:xfrm>
          <a:off x="214282" y="1071546"/>
          <a:ext cx="864096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ชื่อเรื่อง 1"/>
          <p:cNvSpPr txBox="1">
            <a:spLocks noGrp="1"/>
          </p:cNvSpPr>
          <p:nvPr>
            <p:ph type="title"/>
          </p:nvPr>
        </p:nvSpPr>
        <p:spPr>
          <a:xfrm>
            <a:off x="214282" y="285728"/>
            <a:ext cx="8640960" cy="7780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ผ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ลการดำเนินงาน</a:t>
            </a:r>
            <a:r>
              <a:rPr kumimoji="0" lang="th-TH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การควบคุมภายใน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ปีงบประมาณ 2558 รอบ </a:t>
            </a:r>
            <a:r>
              <a:rPr lang="th-TH" sz="2800" b="1" noProof="0" dirty="0" smtClean="0">
                <a:latin typeface="AngsanaUPC" pitchFamily="18" charset="-34"/>
                <a:cs typeface="AngsanaUPC" pitchFamily="18" charset="-34"/>
              </a:rPr>
              <a:t>12</a:t>
            </a:r>
            <a:r>
              <a:rPr lang="th-TH" sz="28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เดือน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</a:br>
            <a:r>
              <a:rPr kumimoji="0" lang="th-TH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หน่วยงานภายใน </a:t>
            </a:r>
            <a:r>
              <a:rPr kumimoji="0" lang="th-TH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ngsanaUPC" pitchFamily="18" charset="-34"/>
                <a:cs typeface="AngsanaUPC" pitchFamily="18" charset="-34"/>
              </a:rPr>
              <a:t>สนอ.</a:t>
            </a:r>
            <a:endParaRPr kumimoji="0" lang="th-TH" sz="2800" b="1" i="0" u="sng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06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5356</TotalTime>
  <Words>589</Words>
  <Application>Microsoft Office PowerPoint</Application>
  <PresentationFormat>นำเสนอทางหน้าจอ (4:3)</PresentationFormat>
  <Paragraphs>78</Paragraphs>
  <Slides>7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3" baseType="lpstr">
      <vt:lpstr>Angsana New</vt:lpstr>
      <vt:lpstr>AngsanaUPC</vt:lpstr>
      <vt:lpstr>Arial</vt:lpstr>
      <vt:lpstr>Calibri</vt:lpstr>
      <vt:lpstr>Cordia New</vt:lpstr>
      <vt:lpstr>ชุดรูปแบบของ Office</vt:lpstr>
      <vt:lpstr>ผลการดำเนินงานการบริหารความเสี่ยง ปีงบประมาณ 2558 รอบ 12 เดือน  สำนักงานอธิการบดี</vt:lpstr>
      <vt:lpstr>งานนำเสนอ PowerPoint</vt:lpstr>
      <vt:lpstr>งานนำเสนอ PowerPoint</vt:lpstr>
      <vt:lpstr>งานนำเสนอ PowerPoint</vt:lpstr>
      <vt:lpstr>ผลการดำเนินงานการควบคุมภายใน รอบ 12 เดือน ปีงบประมาณ 2558    ภาพรวมสำนักงานอธิการบดี</vt:lpstr>
      <vt:lpstr>ผลการดำเนินงานการควบคุมภายใน ปีงบประมาณ 2558 รอบ 12 เดือน   หน่วยงานภายใน สนอ.</vt:lpstr>
      <vt:lpstr>ผลการดำเนินงานการควบคุมภายใน ปีงบประมาณ 2558 รอบ 12 เดือน   หน่วยงานภายใน สนอ.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Mon</dc:creator>
  <cp:lastModifiedBy>Mon</cp:lastModifiedBy>
  <cp:revision>391</cp:revision>
  <cp:lastPrinted>2015-11-03T08:32:32Z</cp:lastPrinted>
  <dcterms:created xsi:type="dcterms:W3CDTF">2013-05-08T01:13:44Z</dcterms:created>
  <dcterms:modified xsi:type="dcterms:W3CDTF">2015-11-03T08:35:09Z</dcterms:modified>
</cp:coreProperties>
</file>